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256" r:id="rId2"/>
    <p:sldId id="438" r:id="rId3"/>
    <p:sldId id="439" r:id="rId4"/>
    <p:sldId id="440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2" r:id="rId17"/>
    <p:sldId id="453" r:id="rId18"/>
    <p:sldId id="454" r:id="rId19"/>
    <p:sldId id="455" r:id="rId20"/>
    <p:sldId id="456" r:id="rId21"/>
    <p:sldId id="457" r:id="rId22"/>
    <p:sldId id="458" r:id="rId23"/>
    <p:sldId id="459" r:id="rId24"/>
    <p:sldId id="460" r:id="rId25"/>
    <p:sldId id="461" r:id="rId26"/>
    <p:sldId id="462" r:id="rId27"/>
    <p:sldId id="463" r:id="rId28"/>
    <p:sldId id="464" r:id="rId29"/>
    <p:sldId id="465" r:id="rId30"/>
    <p:sldId id="466" r:id="rId31"/>
    <p:sldId id="467" r:id="rId32"/>
    <p:sldId id="468" r:id="rId33"/>
    <p:sldId id="469" r:id="rId34"/>
    <p:sldId id="470" r:id="rId35"/>
    <p:sldId id="471" r:id="rId36"/>
    <p:sldId id="472" r:id="rId37"/>
    <p:sldId id="473" r:id="rId38"/>
    <p:sldId id="474" r:id="rId39"/>
    <p:sldId id="475" r:id="rId40"/>
    <p:sldId id="476" r:id="rId41"/>
    <p:sldId id="477" r:id="rId42"/>
    <p:sldId id="478" r:id="rId43"/>
    <p:sldId id="479" r:id="rId44"/>
    <p:sldId id="480" r:id="rId45"/>
    <p:sldId id="481" r:id="rId46"/>
    <p:sldId id="482" r:id="rId47"/>
    <p:sldId id="483" r:id="rId48"/>
    <p:sldId id="484" r:id="rId49"/>
    <p:sldId id="485" r:id="rId50"/>
    <p:sldId id="486" r:id="rId51"/>
    <p:sldId id="487" r:id="rId52"/>
    <p:sldId id="488" r:id="rId53"/>
    <p:sldId id="489" r:id="rId54"/>
    <p:sldId id="490" r:id="rId55"/>
    <p:sldId id="491" r:id="rId56"/>
    <p:sldId id="492" r:id="rId57"/>
    <p:sldId id="493" r:id="rId58"/>
    <p:sldId id="501" r:id="rId59"/>
    <p:sldId id="502" r:id="rId60"/>
    <p:sldId id="508" r:id="rId61"/>
    <p:sldId id="509" r:id="rId62"/>
    <p:sldId id="510" r:id="rId63"/>
    <p:sldId id="410" r:id="rId64"/>
    <p:sldId id="411" r:id="rId65"/>
    <p:sldId id="412" r:id="rId66"/>
    <p:sldId id="413" r:id="rId67"/>
    <p:sldId id="414" r:id="rId68"/>
    <p:sldId id="415" r:id="rId69"/>
    <p:sldId id="416" r:id="rId70"/>
    <p:sldId id="417" r:id="rId71"/>
    <p:sldId id="418" r:id="rId72"/>
    <p:sldId id="419" r:id="rId73"/>
    <p:sldId id="420" r:id="rId74"/>
    <p:sldId id="421" r:id="rId75"/>
    <p:sldId id="422" r:id="rId76"/>
    <p:sldId id="423" r:id="rId77"/>
    <p:sldId id="424" r:id="rId78"/>
    <p:sldId id="425" r:id="rId79"/>
    <p:sldId id="426" r:id="rId80"/>
    <p:sldId id="427" r:id="rId81"/>
    <p:sldId id="428" r:id="rId82"/>
    <p:sldId id="429" r:id="rId83"/>
    <p:sldId id="430" r:id="rId84"/>
    <p:sldId id="431" r:id="rId85"/>
    <p:sldId id="432" r:id="rId86"/>
    <p:sldId id="433" r:id="rId87"/>
    <p:sldId id="434" r:id="rId88"/>
    <p:sldId id="435" r:id="rId89"/>
    <p:sldId id="436" r:id="rId90"/>
    <p:sldId id="437" r:id="rId91"/>
    <p:sldId id="377" r:id="rId92"/>
    <p:sldId id="381" r:id="rId93"/>
    <p:sldId id="382" r:id="rId94"/>
    <p:sldId id="389" r:id="rId95"/>
    <p:sldId id="390" r:id="rId96"/>
    <p:sldId id="392" r:id="rId97"/>
    <p:sldId id="391" r:id="rId98"/>
    <p:sldId id="393" r:id="rId99"/>
    <p:sldId id="394" r:id="rId100"/>
    <p:sldId id="395" r:id="rId101"/>
    <p:sldId id="397" r:id="rId102"/>
    <p:sldId id="398" r:id="rId103"/>
    <p:sldId id="399" r:id="rId104"/>
    <p:sldId id="400" r:id="rId105"/>
    <p:sldId id="401" r:id="rId106"/>
    <p:sldId id="403" r:id="rId107"/>
    <p:sldId id="404" r:id="rId108"/>
    <p:sldId id="405" r:id="rId109"/>
    <p:sldId id="406" r:id="rId110"/>
    <p:sldId id="407" r:id="rId111"/>
    <p:sldId id="332" r:id="rId112"/>
    <p:sldId id="408" r:id="rId113"/>
    <p:sldId id="334" r:id="rId114"/>
    <p:sldId id="336" r:id="rId115"/>
    <p:sldId id="337" r:id="rId116"/>
    <p:sldId id="338" r:id="rId117"/>
    <p:sldId id="372" r:id="rId118"/>
    <p:sldId id="375" r:id="rId119"/>
    <p:sldId id="409" r:id="rId120"/>
    <p:sldId id="376" r:id="rId1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861" autoAdjust="0"/>
  </p:normalViewPr>
  <p:slideViewPr>
    <p:cSldViewPr>
      <p:cViewPr>
        <p:scale>
          <a:sx n="70" d="100"/>
          <a:sy n="70" d="100"/>
        </p:scale>
        <p:origin x="-1974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4.jpeg"/><Relationship Id="rId1" Type="http://schemas.openxmlformats.org/officeDocument/2006/relationships/image" Target="../media/image40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hyperlink" Target="http://www.xumuk.ru/encyklopedia/721.html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4.jpeg"/><Relationship Id="rId1" Type="http://schemas.openxmlformats.org/officeDocument/2006/relationships/image" Target="../media/image40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hyperlink" Target="http://www.xumuk.ru/encyklopedia/721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7D50EA-4363-4B10-9543-10C50186CEE5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A772218-FDB2-4414-844B-8C2F64963481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Формообразующая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07E53F08-6594-4EE5-AA6D-C5BA71E7FA2C}" type="parTrans" cxnId="{1C3F3529-5796-4ADB-92C5-8D546394DF39}">
      <dgm:prSet/>
      <dgm:spPr/>
      <dgm:t>
        <a:bodyPr/>
        <a:lstStyle/>
        <a:p>
          <a:endParaRPr lang="ru-RU"/>
        </a:p>
      </dgm:t>
    </dgm:pt>
    <dgm:pt modelId="{4AF38700-03E7-4EAF-B1F4-4E9BB6399CED}" type="sibTrans" cxnId="{1C3F3529-5796-4ADB-92C5-8D546394DF39}">
      <dgm:prSet/>
      <dgm:spPr/>
      <dgm:t>
        <a:bodyPr/>
        <a:lstStyle/>
        <a:p>
          <a:endParaRPr lang="ru-RU"/>
        </a:p>
      </dgm:t>
    </dgm:pt>
    <dgm:pt modelId="{40793E9B-0E3F-426B-A58F-BA2B84E64055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Опорно-механическая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A358E6C-4C0A-451D-A4B7-B1B220521977}" type="parTrans" cxnId="{EF5C8CAA-6019-42D3-8B76-1F75FB1A5021}">
      <dgm:prSet/>
      <dgm:spPr/>
      <dgm:t>
        <a:bodyPr/>
        <a:lstStyle/>
        <a:p>
          <a:endParaRPr lang="ru-RU"/>
        </a:p>
      </dgm:t>
    </dgm:pt>
    <dgm:pt modelId="{42C713BE-6770-4E64-AC84-36D207DD0633}" type="sibTrans" cxnId="{EF5C8CAA-6019-42D3-8B76-1F75FB1A5021}">
      <dgm:prSet/>
      <dgm:spPr/>
      <dgm:t>
        <a:bodyPr/>
        <a:lstStyle/>
        <a:p>
          <a:endParaRPr lang="ru-RU"/>
        </a:p>
      </dgm:t>
    </dgm:pt>
    <dgm:pt modelId="{2E53F9FE-C908-4188-8BDC-648188D527C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Защитная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60A1238E-18DC-4F08-B2F6-0BC6D014A0B3}" type="parTrans" cxnId="{FCE453BE-2E67-41F9-BE8F-4F107D06C5CC}">
      <dgm:prSet/>
      <dgm:spPr/>
      <dgm:t>
        <a:bodyPr/>
        <a:lstStyle/>
        <a:p>
          <a:endParaRPr lang="ru-RU"/>
        </a:p>
      </dgm:t>
    </dgm:pt>
    <dgm:pt modelId="{85B01541-D79E-4C60-8B7C-E5C8DFD32DA7}" type="sibTrans" cxnId="{FCE453BE-2E67-41F9-BE8F-4F107D06C5CC}">
      <dgm:prSet/>
      <dgm:spPr/>
      <dgm:t>
        <a:bodyPr/>
        <a:lstStyle/>
        <a:p>
          <a:endParaRPr lang="ru-RU"/>
        </a:p>
      </dgm:t>
    </dgm:pt>
    <dgm:pt modelId="{CAEAC3B5-AF3E-499F-97E0-2B56CE0FB250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Участие в водно-минеральном обмене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0F7E080-10B1-4547-8D1E-C1323E2F0B4D}" type="parTrans" cxnId="{B20921D5-9A7F-4D5C-BD48-123D1A0E24C2}">
      <dgm:prSet/>
      <dgm:spPr/>
      <dgm:t>
        <a:bodyPr/>
        <a:lstStyle/>
        <a:p>
          <a:endParaRPr lang="ru-RU"/>
        </a:p>
      </dgm:t>
    </dgm:pt>
    <dgm:pt modelId="{46A554E6-2075-4219-9B24-6846716B045D}" type="sibTrans" cxnId="{B20921D5-9A7F-4D5C-BD48-123D1A0E24C2}">
      <dgm:prSet/>
      <dgm:spPr/>
      <dgm:t>
        <a:bodyPr/>
        <a:lstStyle/>
        <a:p>
          <a:endParaRPr lang="ru-RU"/>
        </a:p>
      </dgm:t>
    </dgm:pt>
    <dgm:pt modelId="{CF4537C6-BBA4-420E-940D-CE78FBD0BD2F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Способность к непрерывному росту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B7B43EA3-1C4B-4451-BBCC-21AAF96B22B7}" type="parTrans" cxnId="{4C8D92CA-4DCE-4B8E-8B66-88F7E42C539C}">
      <dgm:prSet/>
      <dgm:spPr/>
      <dgm:t>
        <a:bodyPr/>
        <a:lstStyle/>
        <a:p>
          <a:endParaRPr lang="ru-RU"/>
        </a:p>
      </dgm:t>
    </dgm:pt>
    <dgm:pt modelId="{B1A86F9A-5C86-44D8-A1E3-DB078BE16280}" type="sibTrans" cxnId="{4C8D92CA-4DCE-4B8E-8B66-88F7E42C539C}">
      <dgm:prSet/>
      <dgm:spPr/>
      <dgm:t>
        <a:bodyPr/>
        <a:lstStyle/>
        <a:p>
          <a:endParaRPr lang="ru-RU"/>
        </a:p>
      </dgm:t>
    </dgm:pt>
    <dgm:pt modelId="{86DA819A-FB00-45E6-9E6A-89A92F49750A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Низкий уровень метаболизма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43BB5B13-9BF5-485E-B486-730F4873CBEA}" type="parTrans" cxnId="{7C82DE3F-2145-4E87-B5BF-C9DF4D6B9AA6}">
      <dgm:prSet/>
      <dgm:spPr/>
      <dgm:t>
        <a:bodyPr/>
        <a:lstStyle/>
        <a:p>
          <a:endParaRPr lang="ru-RU"/>
        </a:p>
      </dgm:t>
    </dgm:pt>
    <dgm:pt modelId="{A58C6554-E41B-44F7-AD59-09D250B9A883}" type="sibTrans" cxnId="{7C82DE3F-2145-4E87-B5BF-C9DF4D6B9AA6}">
      <dgm:prSet/>
      <dgm:spPr/>
      <dgm:t>
        <a:bodyPr/>
        <a:lstStyle/>
        <a:p>
          <a:endParaRPr lang="ru-RU"/>
        </a:p>
      </dgm:t>
    </dgm:pt>
    <dgm:pt modelId="{0856B3C5-2471-41BB-B4D5-7153F0CBAD1D}" type="pres">
      <dgm:prSet presAssocID="{4E7D50EA-4363-4B10-9543-10C50186CEE5}" presName="compositeShape" presStyleCnt="0">
        <dgm:presLayoutVars>
          <dgm:dir/>
          <dgm:resizeHandles/>
        </dgm:presLayoutVars>
      </dgm:prSet>
      <dgm:spPr/>
    </dgm:pt>
    <dgm:pt modelId="{9093271C-4DC8-42A9-8BF4-8B06CFE2945B}" type="pres">
      <dgm:prSet presAssocID="{4E7D50EA-4363-4B10-9543-10C50186CEE5}" presName="pyramid" presStyleLbl="node1" presStyleIdx="0" presStyleCnt="1" custLinFactNeighborX="-336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50EF8BB-3821-4422-BCD7-C88C0F6E6867}" type="pres">
      <dgm:prSet presAssocID="{4E7D50EA-4363-4B10-9543-10C50186CEE5}" presName="theList" presStyleCnt="0"/>
      <dgm:spPr/>
    </dgm:pt>
    <dgm:pt modelId="{619559A4-D8A3-42E7-B566-D5ADB9D4D675}" type="pres">
      <dgm:prSet presAssocID="{6A772218-FDB2-4414-844B-8C2F64963481}" presName="aNode" presStyleLbl="fgAcc1" presStyleIdx="0" presStyleCnt="6" custScaleY="212664" custLinFactY="-55096" custLinFactNeighborX="-473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EAF4A6-3FBE-4C9B-AE04-19DED891F803}" type="pres">
      <dgm:prSet presAssocID="{6A772218-FDB2-4414-844B-8C2F64963481}" presName="aSpace" presStyleCnt="0"/>
      <dgm:spPr/>
    </dgm:pt>
    <dgm:pt modelId="{807F2A5B-18C2-4E75-A4D8-F8850290F92F}" type="pres">
      <dgm:prSet presAssocID="{40793E9B-0E3F-426B-A58F-BA2B84E64055}" presName="aNode" presStyleLbl="fgAcc1" presStyleIdx="1" presStyleCnt="6" custScaleY="217454" custLinFactY="-14510" custLinFactNeighborX="-473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3E3D6E-6260-4675-B0CB-F31581A20842}" type="pres">
      <dgm:prSet presAssocID="{40793E9B-0E3F-426B-A58F-BA2B84E64055}" presName="aSpace" presStyleCnt="0"/>
      <dgm:spPr/>
    </dgm:pt>
    <dgm:pt modelId="{DC2C7CE3-0D29-4732-BEF4-E119265E3B4F}" type="pres">
      <dgm:prSet presAssocID="{2E53F9FE-C908-4188-8BDC-648188D527C6}" presName="aNode" presStyleLbl="fgAcc1" presStyleIdx="2" presStyleCnt="6" custScaleY="193729" custLinFactNeighborX="-4732" custLinFactNeighborY="65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4FF8B2-23DA-42EC-BE6D-5E2628328DC4}" type="pres">
      <dgm:prSet presAssocID="{2E53F9FE-C908-4188-8BDC-648188D527C6}" presName="aSpace" presStyleCnt="0"/>
      <dgm:spPr/>
    </dgm:pt>
    <dgm:pt modelId="{CE3D0696-EF15-410E-879C-41FA87567F2F}" type="pres">
      <dgm:prSet presAssocID="{CAEAC3B5-AF3E-499F-97E0-2B56CE0FB250}" presName="aNode" presStyleLbl="fgAcc1" presStyleIdx="3" presStyleCnt="6" custScaleY="216932" custLinFactY="21046" custLinFactNeighborX="-473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35D6E-CF08-4B13-B74F-C5C9E0921B80}" type="pres">
      <dgm:prSet presAssocID="{CAEAC3B5-AF3E-499F-97E0-2B56CE0FB250}" presName="aSpace" presStyleCnt="0"/>
      <dgm:spPr/>
    </dgm:pt>
    <dgm:pt modelId="{D2C862E0-3EA9-481D-8FEB-901703DAA0CE}" type="pres">
      <dgm:prSet presAssocID="{CF4537C6-BBA4-420E-940D-CE78FBD0BD2F}" presName="aNode" presStyleLbl="fgAcc1" presStyleIdx="4" presStyleCnt="6" custScaleY="229655" custLinFactY="41842" custLinFactNeighborX="-473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BA00B-F92D-47A5-8F24-8DA1FBF0B8C9}" type="pres">
      <dgm:prSet presAssocID="{CF4537C6-BBA4-420E-940D-CE78FBD0BD2F}" presName="aSpace" presStyleCnt="0"/>
      <dgm:spPr/>
    </dgm:pt>
    <dgm:pt modelId="{48A5212A-5E8B-4475-BAF3-010F6EC6D933}" type="pres">
      <dgm:prSet presAssocID="{86DA819A-FB00-45E6-9E6A-89A92F49750A}" presName="aNode" presStyleLbl="fgAcc1" presStyleIdx="5" presStyleCnt="6" custScaleY="197933" custLinFactY="66230" custLinFactNeighborX="-473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940E10-74D0-404A-BB03-C5E0C99C6B0F}" type="pres">
      <dgm:prSet presAssocID="{86DA819A-FB00-45E6-9E6A-89A92F49750A}" presName="aSpace" presStyleCnt="0"/>
      <dgm:spPr/>
    </dgm:pt>
  </dgm:ptLst>
  <dgm:cxnLst>
    <dgm:cxn modelId="{B20921D5-9A7F-4D5C-BD48-123D1A0E24C2}" srcId="{4E7D50EA-4363-4B10-9543-10C50186CEE5}" destId="{CAEAC3B5-AF3E-499F-97E0-2B56CE0FB250}" srcOrd="3" destOrd="0" parTransId="{50F7E080-10B1-4547-8D1E-C1323E2F0B4D}" sibTransId="{46A554E6-2075-4219-9B24-6846716B045D}"/>
    <dgm:cxn modelId="{1C3F3529-5796-4ADB-92C5-8D546394DF39}" srcId="{4E7D50EA-4363-4B10-9543-10C50186CEE5}" destId="{6A772218-FDB2-4414-844B-8C2F64963481}" srcOrd="0" destOrd="0" parTransId="{07E53F08-6594-4EE5-AA6D-C5BA71E7FA2C}" sibTransId="{4AF38700-03E7-4EAF-B1F4-4E9BB6399CED}"/>
    <dgm:cxn modelId="{7C82DE3F-2145-4E87-B5BF-C9DF4D6B9AA6}" srcId="{4E7D50EA-4363-4B10-9543-10C50186CEE5}" destId="{86DA819A-FB00-45E6-9E6A-89A92F49750A}" srcOrd="5" destOrd="0" parTransId="{43BB5B13-9BF5-485E-B486-730F4873CBEA}" sibTransId="{A58C6554-E41B-44F7-AD59-09D250B9A883}"/>
    <dgm:cxn modelId="{7F3F2548-8B39-4747-AF54-E6DC30A5B488}" type="presOf" srcId="{CAEAC3B5-AF3E-499F-97E0-2B56CE0FB250}" destId="{CE3D0696-EF15-410E-879C-41FA87567F2F}" srcOrd="0" destOrd="0" presId="urn:microsoft.com/office/officeart/2005/8/layout/pyramid2"/>
    <dgm:cxn modelId="{10B58268-71C4-4EE6-8FCC-9DE67B0A1E45}" type="presOf" srcId="{2E53F9FE-C908-4188-8BDC-648188D527C6}" destId="{DC2C7CE3-0D29-4732-BEF4-E119265E3B4F}" srcOrd="0" destOrd="0" presId="urn:microsoft.com/office/officeart/2005/8/layout/pyramid2"/>
    <dgm:cxn modelId="{9D470E9B-3168-4824-BB50-C4D57A3FBA7A}" type="presOf" srcId="{4E7D50EA-4363-4B10-9543-10C50186CEE5}" destId="{0856B3C5-2471-41BB-B4D5-7153F0CBAD1D}" srcOrd="0" destOrd="0" presId="urn:microsoft.com/office/officeart/2005/8/layout/pyramid2"/>
    <dgm:cxn modelId="{948448B1-E10C-433D-AA03-5BFE1D366436}" type="presOf" srcId="{40793E9B-0E3F-426B-A58F-BA2B84E64055}" destId="{807F2A5B-18C2-4E75-A4D8-F8850290F92F}" srcOrd="0" destOrd="0" presId="urn:microsoft.com/office/officeart/2005/8/layout/pyramid2"/>
    <dgm:cxn modelId="{EF5C8CAA-6019-42D3-8B76-1F75FB1A5021}" srcId="{4E7D50EA-4363-4B10-9543-10C50186CEE5}" destId="{40793E9B-0E3F-426B-A58F-BA2B84E64055}" srcOrd="1" destOrd="0" parTransId="{5A358E6C-4C0A-451D-A4B7-B1B220521977}" sibTransId="{42C713BE-6770-4E64-AC84-36D207DD0633}"/>
    <dgm:cxn modelId="{C0915CAF-B593-4D76-8F0E-D534E032D7AC}" type="presOf" srcId="{CF4537C6-BBA4-420E-940D-CE78FBD0BD2F}" destId="{D2C862E0-3EA9-481D-8FEB-901703DAA0CE}" srcOrd="0" destOrd="0" presId="urn:microsoft.com/office/officeart/2005/8/layout/pyramid2"/>
    <dgm:cxn modelId="{4C9EE1A3-8A17-4749-9EAA-6994CC65B44C}" type="presOf" srcId="{6A772218-FDB2-4414-844B-8C2F64963481}" destId="{619559A4-D8A3-42E7-B566-D5ADB9D4D675}" srcOrd="0" destOrd="0" presId="urn:microsoft.com/office/officeart/2005/8/layout/pyramid2"/>
    <dgm:cxn modelId="{4C8D92CA-4DCE-4B8E-8B66-88F7E42C539C}" srcId="{4E7D50EA-4363-4B10-9543-10C50186CEE5}" destId="{CF4537C6-BBA4-420E-940D-CE78FBD0BD2F}" srcOrd="4" destOrd="0" parTransId="{B7B43EA3-1C4B-4451-BBCC-21AAF96B22B7}" sibTransId="{B1A86F9A-5C86-44D8-A1E3-DB078BE16280}"/>
    <dgm:cxn modelId="{FCE453BE-2E67-41F9-BE8F-4F107D06C5CC}" srcId="{4E7D50EA-4363-4B10-9543-10C50186CEE5}" destId="{2E53F9FE-C908-4188-8BDC-648188D527C6}" srcOrd="2" destOrd="0" parTransId="{60A1238E-18DC-4F08-B2F6-0BC6D014A0B3}" sibTransId="{85B01541-D79E-4C60-8B7C-E5C8DFD32DA7}"/>
    <dgm:cxn modelId="{B1FD6B8F-79C4-44BA-8745-E44E392BA8A2}" type="presOf" srcId="{86DA819A-FB00-45E6-9E6A-89A92F49750A}" destId="{48A5212A-5E8B-4475-BAF3-010F6EC6D933}" srcOrd="0" destOrd="0" presId="urn:microsoft.com/office/officeart/2005/8/layout/pyramid2"/>
    <dgm:cxn modelId="{80A715FC-149B-42EE-BBAC-011321BEEC21}" type="presParOf" srcId="{0856B3C5-2471-41BB-B4D5-7153F0CBAD1D}" destId="{9093271C-4DC8-42A9-8BF4-8B06CFE2945B}" srcOrd="0" destOrd="0" presId="urn:microsoft.com/office/officeart/2005/8/layout/pyramid2"/>
    <dgm:cxn modelId="{8A7504FF-CABA-46BE-A2CD-1286F30057F6}" type="presParOf" srcId="{0856B3C5-2471-41BB-B4D5-7153F0CBAD1D}" destId="{750EF8BB-3821-4422-BCD7-C88C0F6E6867}" srcOrd="1" destOrd="0" presId="urn:microsoft.com/office/officeart/2005/8/layout/pyramid2"/>
    <dgm:cxn modelId="{160C4B91-4720-4CE1-9D9A-86615B9A7315}" type="presParOf" srcId="{750EF8BB-3821-4422-BCD7-C88C0F6E6867}" destId="{619559A4-D8A3-42E7-B566-D5ADB9D4D675}" srcOrd="0" destOrd="0" presId="urn:microsoft.com/office/officeart/2005/8/layout/pyramid2"/>
    <dgm:cxn modelId="{B69230D4-CE20-460C-A422-6693417BED83}" type="presParOf" srcId="{750EF8BB-3821-4422-BCD7-C88C0F6E6867}" destId="{8FEAF4A6-3FBE-4C9B-AE04-19DED891F803}" srcOrd="1" destOrd="0" presId="urn:microsoft.com/office/officeart/2005/8/layout/pyramid2"/>
    <dgm:cxn modelId="{56552967-7E57-4AB4-914F-849D26D97829}" type="presParOf" srcId="{750EF8BB-3821-4422-BCD7-C88C0F6E6867}" destId="{807F2A5B-18C2-4E75-A4D8-F8850290F92F}" srcOrd="2" destOrd="0" presId="urn:microsoft.com/office/officeart/2005/8/layout/pyramid2"/>
    <dgm:cxn modelId="{19D972CA-31D1-4980-A3E3-81A07738EC6F}" type="presParOf" srcId="{750EF8BB-3821-4422-BCD7-C88C0F6E6867}" destId="{773E3D6E-6260-4675-B0CB-F31581A20842}" srcOrd="3" destOrd="0" presId="urn:microsoft.com/office/officeart/2005/8/layout/pyramid2"/>
    <dgm:cxn modelId="{91A8C086-BF70-4CCF-BFB9-7302150AA87E}" type="presParOf" srcId="{750EF8BB-3821-4422-BCD7-C88C0F6E6867}" destId="{DC2C7CE3-0D29-4732-BEF4-E119265E3B4F}" srcOrd="4" destOrd="0" presId="urn:microsoft.com/office/officeart/2005/8/layout/pyramid2"/>
    <dgm:cxn modelId="{AB57D9F5-EB49-4D83-9F22-52306AAC6BBF}" type="presParOf" srcId="{750EF8BB-3821-4422-BCD7-C88C0F6E6867}" destId="{944FF8B2-23DA-42EC-BE6D-5E2628328DC4}" srcOrd="5" destOrd="0" presId="urn:microsoft.com/office/officeart/2005/8/layout/pyramid2"/>
    <dgm:cxn modelId="{9F4B15F8-7771-4C33-BFB7-591082EAD881}" type="presParOf" srcId="{750EF8BB-3821-4422-BCD7-C88C0F6E6867}" destId="{CE3D0696-EF15-410E-879C-41FA87567F2F}" srcOrd="6" destOrd="0" presId="urn:microsoft.com/office/officeart/2005/8/layout/pyramid2"/>
    <dgm:cxn modelId="{2E8879BE-AFD1-4586-9C9F-84F3E933D9E0}" type="presParOf" srcId="{750EF8BB-3821-4422-BCD7-C88C0F6E6867}" destId="{BCE35D6E-CF08-4B13-B74F-C5C9E0921B80}" srcOrd="7" destOrd="0" presId="urn:microsoft.com/office/officeart/2005/8/layout/pyramid2"/>
    <dgm:cxn modelId="{470F7FE1-92E2-4410-804D-1F7FB9D5707F}" type="presParOf" srcId="{750EF8BB-3821-4422-BCD7-C88C0F6E6867}" destId="{D2C862E0-3EA9-481D-8FEB-901703DAA0CE}" srcOrd="8" destOrd="0" presId="urn:microsoft.com/office/officeart/2005/8/layout/pyramid2"/>
    <dgm:cxn modelId="{626D5DE6-1961-44ED-B719-C8EF70A20716}" type="presParOf" srcId="{750EF8BB-3821-4422-BCD7-C88C0F6E6867}" destId="{793BA00B-F92D-47A5-8F24-8DA1FBF0B8C9}" srcOrd="9" destOrd="0" presId="urn:microsoft.com/office/officeart/2005/8/layout/pyramid2"/>
    <dgm:cxn modelId="{14210ED1-803D-42A7-8600-EECFC22B4F51}" type="presParOf" srcId="{750EF8BB-3821-4422-BCD7-C88C0F6E6867}" destId="{48A5212A-5E8B-4475-BAF3-010F6EC6D933}" srcOrd="10" destOrd="0" presId="urn:microsoft.com/office/officeart/2005/8/layout/pyramid2"/>
    <dgm:cxn modelId="{64303D7E-0C8E-493B-89DE-DCCABA9FADD8}" type="presParOf" srcId="{750EF8BB-3821-4422-BCD7-C88C0F6E6867}" destId="{7D940E10-74D0-404A-BB03-C5E0C99C6B0F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D7A1B83-2BAE-4EC5-BF32-C37B633F770C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3862881-04FD-4032-9F08-D03A9EE94ACB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СТГ, пролактин, инсулин и андрогены </a:t>
          </a:r>
          <a:endParaRPr lang="ru-RU" sz="1400" dirty="0">
            <a:solidFill>
              <a:schemeClr val="tx1"/>
            </a:solidFill>
          </a:endParaRPr>
        </a:p>
      </dgm:t>
    </dgm:pt>
    <dgm:pt modelId="{E546A95B-B3EA-4CFE-A79F-09FD98AB1BD4}" type="parTrans" cxnId="{6291CAD9-FF10-47A7-AED1-1A7CCB218D56}">
      <dgm:prSet/>
      <dgm:spPr/>
      <dgm:t>
        <a:bodyPr/>
        <a:lstStyle/>
        <a:p>
          <a:endParaRPr lang="ru-RU"/>
        </a:p>
      </dgm:t>
    </dgm:pt>
    <dgm:pt modelId="{9D7A0328-A238-4986-B5A0-D58EB3577C4C}" type="sibTrans" cxnId="{6291CAD9-FF10-47A7-AED1-1A7CCB218D56}">
      <dgm:prSet/>
      <dgm:spPr/>
      <dgm:t>
        <a:bodyPr/>
        <a:lstStyle/>
        <a:p>
          <a:endParaRPr lang="ru-RU"/>
        </a:p>
      </dgm:t>
    </dgm:pt>
    <dgm:pt modelId="{ABCA9295-AB53-487E-9FB8-251A33316BD1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Способствуют синтезу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остеоида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 Инсулин стимулирует деление клеток,  КЛ1 и НКБ, усиливает действие фактор роста скелета (ФРС).</a:t>
          </a:r>
        </a:p>
        <a:p>
          <a:pPr marL="228600" indent="0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dirty="0"/>
        </a:p>
      </dgm:t>
    </dgm:pt>
    <dgm:pt modelId="{0F15A8B8-060E-4FDA-8ABF-C48B757FB556}" type="parTrans" cxnId="{A5830C39-5733-4A02-8C61-FB5A102096DE}">
      <dgm:prSet/>
      <dgm:spPr/>
      <dgm:t>
        <a:bodyPr/>
        <a:lstStyle/>
        <a:p>
          <a:endParaRPr lang="ru-RU"/>
        </a:p>
      </dgm:t>
    </dgm:pt>
    <dgm:pt modelId="{87E9389D-4DB5-4D24-91B8-6F3CABF64AF9}" type="sibTrans" cxnId="{A5830C39-5733-4A02-8C61-FB5A102096DE}">
      <dgm:prSet/>
      <dgm:spPr/>
      <dgm:t>
        <a:bodyPr/>
        <a:lstStyle/>
        <a:p>
          <a:endParaRPr lang="ru-RU"/>
        </a:p>
      </dgm:t>
    </dgm:pt>
    <dgm:pt modelId="{53557CA2-BE47-4788-9B6C-99E35991990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Глюкагон</a:t>
          </a:r>
          <a:endParaRPr lang="ru-RU" sz="1400" dirty="0">
            <a:solidFill>
              <a:schemeClr val="tx1"/>
            </a:solidFill>
          </a:endParaRPr>
        </a:p>
      </dgm:t>
    </dgm:pt>
    <dgm:pt modelId="{B8B4A493-8CCD-44B2-A99B-A0B5A57962B8}" type="parTrans" cxnId="{3602EC61-05AB-4B6A-9CCD-12ABE0B98941}">
      <dgm:prSet/>
      <dgm:spPr/>
      <dgm:t>
        <a:bodyPr/>
        <a:lstStyle/>
        <a:p>
          <a:endParaRPr lang="ru-RU"/>
        </a:p>
      </dgm:t>
    </dgm:pt>
    <dgm:pt modelId="{F5EF885C-F9CB-407D-9789-6CF3592F9745}" type="sibTrans" cxnId="{3602EC61-05AB-4B6A-9CCD-12ABE0B98941}">
      <dgm:prSet/>
      <dgm:spPr/>
      <dgm:t>
        <a:bodyPr/>
        <a:lstStyle/>
        <a:p>
          <a:endParaRPr lang="ru-RU"/>
        </a:p>
      </dgm:t>
    </dgm:pt>
    <dgm:pt modelId="{402EBA26-4221-4CE0-A891-0BABC720A54B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Стимулирует секрецию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кальцитонина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(КТ).</a:t>
          </a:r>
          <a:endParaRPr lang="ru-RU" dirty="0"/>
        </a:p>
      </dgm:t>
    </dgm:pt>
    <dgm:pt modelId="{B993D670-AD8A-457F-8FDB-791C8183706C}" type="parTrans" cxnId="{F76B5ED3-03E3-48DF-8D84-55A6C4009378}">
      <dgm:prSet/>
      <dgm:spPr/>
      <dgm:t>
        <a:bodyPr/>
        <a:lstStyle/>
        <a:p>
          <a:endParaRPr lang="ru-RU"/>
        </a:p>
      </dgm:t>
    </dgm:pt>
    <dgm:pt modelId="{8BF11D2C-FCC8-488C-97B1-4B7EBC8DCDE9}" type="sibTrans" cxnId="{F76B5ED3-03E3-48DF-8D84-55A6C4009378}">
      <dgm:prSet/>
      <dgm:spPr/>
      <dgm:t>
        <a:bodyPr/>
        <a:lstStyle/>
        <a:p>
          <a:endParaRPr lang="ru-RU"/>
        </a:p>
      </dgm:t>
    </dgm:pt>
    <dgm:pt modelId="{29C3DFFB-5601-4BCC-8BBB-3A780D2F866C}">
      <dgm:prSet phldrT="[Текст]" custT="1"/>
      <dgm:spPr/>
      <dgm:t>
        <a:bodyPr/>
        <a:lstStyle/>
        <a:p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Глюкокортикоиды</a:t>
          </a:r>
          <a:endParaRPr lang="ru-RU" sz="1400" dirty="0">
            <a:solidFill>
              <a:schemeClr val="tx1"/>
            </a:solidFill>
          </a:endParaRPr>
        </a:p>
      </dgm:t>
    </dgm:pt>
    <dgm:pt modelId="{2A9671F4-7539-4884-998D-7B5758CE8F05}" type="parTrans" cxnId="{F3305566-0231-4B88-BEF8-43FB53CA0ACB}">
      <dgm:prSet/>
      <dgm:spPr/>
      <dgm:t>
        <a:bodyPr/>
        <a:lstStyle/>
        <a:p>
          <a:endParaRPr lang="ru-RU"/>
        </a:p>
      </dgm:t>
    </dgm:pt>
    <dgm:pt modelId="{02FF1D3D-73E7-4A21-9DEC-3861CDF1A33A}" type="sibTrans" cxnId="{F3305566-0231-4B88-BEF8-43FB53CA0ACB}">
      <dgm:prSet/>
      <dgm:spPr/>
      <dgm:t>
        <a:bodyPr/>
        <a:lstStyle/>
        <a:p>
          <a:endParaRPr lang="ru-RU"/>
        </a:p>
      </dgm:t>
    </dgm:pt>
    <dgm:pt modelId="{726251D0-5503-4F1C-8856-BDC28601FEC1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Снижают в костях синтез коллагена, а также, препятствуя действию КТ в кишечнике, уменьшают почечную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реабсорбцию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кальция, способствуют потере этого иона и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остеопорозу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dirty="0"/>
        </a:p>
      </dgm:t>
    </dgm:pt>
    <dgm:pt modelId="{E3955D61-CDB0-4BFE-B73A-F86EDF483910}" type="parTrans" cxnId="{25E017E1-3FAA-45D0-9FC6-592F9D3EDA0A}">
      <dgm:prSet/>
      <dgm:spPr/>
      <dgm:t>
        <a:bodyPr/>
        <a:lstStyle/>
        <a:p>
          <a:endParaRPr lang="ru-RU"/>
        </a:p>
      </dgm:t>
    </dgm:pt>
    <dgm:pt modelId="{ACAF8D3D-4334-4B6C-9F80-8B100F859A90}" type="sibTrans" cxnId="{25E017E1-3FAA-45D0-9FC6-592F9D3EDA0A}">
      <dgm:prSet/>
      <dgm:spPr/>
      <dgm:t>
        <a:bodyPr/>
        <a:lstStyle/>
        <a:p>
          <a:endParaRPr lang="ru-RU"/>
        </a:p>
      </dgm:t>
    </dgm:pt>
    <dgm:pt modelId="{439737AC-ED74-4F34-8F86-223B66F975F0}" type="pres">
      <dgm:prSet presAssocID="{5D7A1B83-2BAE-4EC5-BF32-C37B633F770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74A9B9-D2B9-4C5E-BF74-598C1610E57C}" type="pres">
      <dgm:prSet presAssocID="{73862881-04FD-4032-9F08-D03A9EE94ACB}" presName="composite" presStyleCnt="0"/>
      <dgm:spPr/>
    </dgm:pt>
    <dgm:pt modelId="{9BB12D82-D198-4CF6-B323-5544A50489A4}" type="pres">
      <dgm:prSet presAssocID="{73862881-04FD-4032-9F08-D03A9EE94AC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ACA2A-38DF-4733-AEE6-404F88522AB0}" type="pres">
      <dgm:prSet presAssocID="{73862881-04FD-4032-9F08-D03A9EE94AC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69EE3-E8FC-40BE-A2ED-BA2040DE7BAF}" type="pres">
      <dgm:prSet presAssocID="{9D7A0328-A238-4986-B5A0-D58EB3577C4C}" presName="sp" presStyleCnt="0"/>
      <dgm:spPr/>
    </dgm:pt>
    <dgm:pt modelId="{FBF5E9F7-0D80-4E7A-8814-B36C0609F56C}" type="pres">
      <dgm:prSet presAssocID="{53557CA2-BE47-4788-9B6C-99E359919908}" presName="composite" presStyleCnt="0"/>
      <dgm:spPr/>
    </dgm:pt>
    <dgm:pt modelId="{42FB0037-7565-4244-944B-4A34421825CF}" type="pres">
      <dgm:prSet presAssocID="{53557CA2-BE47-4788-9B6C-99E35991990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E9B428-1BFD-40CB-A0DB-2DEB7E607B4B}" type="pres">
      <dgm:prSet presAssocID="{53557CA2-BE47-4788-9B6C-99E35991990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03FD44-4153-425E-9496-026A564F5FFC}" type="pres">
      <dgm:prSet presAssocID="{F5EF885C-F9CB-407D-9789-6CF3592F9745}" presName="sp" presStyleCnt="0"/>
      <dgm:spPr/>
    </dgm:pt>
    <dgm:pt modelId="{B591C4FC-3B2E-4FDE-9FB7-9BD86E84FA90}" type="pres">
      <dgm:prSet presAssocID="{29C3DFFB-5601-4BCC-8BBB-3A780D2F866C}" presName="composite" presStyleCnt="0"/>
      <dgm:spPr/>
    </dgm:pt>
    <dgm:pt modelId="{3EF600E2-1A07-4812-A0CF-71DC593A678F}" type="pres">
      <dgm:prSet presAssocID="{29C3DFFB-5601-4BCC-8BBB-3A780D2F866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E0C4FF-2C7F-41EB-85C3-D459A9365932}" type="pres">
      <dgm:prSet presAssocID="{29C3DFFB-5601-4BCC-8BBB-3A780D2F866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35524E-1A19-4DEB-872B-75AECF0B6534}" type="presOf" srcId="{5D7A1B83-2BAE-4EC5-BF32-C37B633F770C}" destId="{439737AC-ED74-4F34-8F86-223B66F975F0}" srcOrd="0" destOrd="0" presId="urn:microsoft.com/office/officeart/2005/8/layout/chevron2"/>
    <dgm:cxn modelId="{25E017E1-3FAA-45D0-9FC6-592F9D3EDA0A}" srcId="{29C3DFFB-5601-4BCC-8BBB-3A780D2F866C}" destId="{726251D0-5503-4F1C-8856-BDC28601FEC1}" srcOrd="0" destOrd="0" parTransId="{E3955D61-CDB0-4BFE-B73A-F86EDF483910}" sibTransId="{ACAF8D3D-4334-4B6C-9F80-8B100F859A90}"/>
    <dgm:cxn modelId="{A5830C39-5733-4A02-8C61-FB5A102096DE}" srcId="{73862881-04FD-4032-9F08-D03A9EE94ACB}" destId="{ABCA9295-AB53-487E-9FB8-251A33316BD1}" srcOrd="0" destOrd="0" parTransId="{0F15A8B8-060E-4FDA-8ABF-C48B757FB556}" sibTransId="{87E9389D-4DB5-4D24-91B8-6F3CABF64AF9}"/>
    <dgm:cxn modelId="{297191E3-14A5-42ED-8BA6-E25EAEF80ACE}" type="presOf" srcId="{726251D0-5503-4F1C-8856-BDC28601FEC1}" destId="{69E0C4FF-2C7F-41EB-85C3-D459A9365932}" srcOrd="0" destOrd="0" presId="urn:microsoft.com/office/officeart/2005/8/layout/chevron2"/>
    <dgm:cxn modelId="{3602EC61-05AB-4B6A-9CCD-12ABE0B98941}" srcId="{5D7A1B83-2BAE-4EC5-BF32-C37B633F770C}" destId="{53557CA2-BE47-4788-9B6C-99E359919908}" srcOrd="1" destOrd="0" parTransId="{B8B4A493-8CCD-44B2-A99B-A0B5A57962B8}" sibTransId="{F5EF885C-F9CB-407D-9789-6CF3592F9745}"/>
    <dgm:cxn modelId="{CC26BC9B-9ABC-4EEA-A289-4C7231ABA6EB}" type="presOf" srcId="{29C3DFFB-5601-4BCC-8BBB-3A780D2F866C}" destId="{3EF600E2-1A07-4812-A0CF-71DC593A678F}" srcOrd="0" destOrd="0" presId="urn:microsoft.com/office/officeart/2005/8/layout/chevron2"/>
    <dgm:cxn modelId="{BA87F2A2-E77C-458E-9E7E-AFF75E7B5EB7}" type="presOf" srcId="{ABCA9295-AB53-487E-9FB8-251A33316BD1}" destId="{F06ACA2A-38DF-4733-AEE6-404F88522AB0}" srcOrd="0" destOrd="0" presId="urn:microsoft.com/office/officeart/2005/8/layout/chevron2"/>
    <dgm:cxn modelId="{F76B5ED3-03E3-48DF-8D84-55A6C4009378}" srcId="{53557CA2-BE47-4788-9B6C-99E359919908}" destId="{402EBA26-4221-4CE0-A891-0BABC720A54B}" srcOrd="0" destOrd="0" parTransId="{B993D670-AD8A-457F-8FDB-791C8183706C}" sibTransId="{8BF11D2C-FCC8-488C-97B1-4B7EBC8DCDE9}"/>
    <dgm:cxn modelId="{DA2E0CE7-4BA4-4F9C-9688-E6B6EC891E91}" type="presOf" srcId="{73862881-04FD-4032-9F08-D03A9EE94ACB}" destId="{9BB12D82-D198-4CF6-B323-5544A50489A4}" srcOrd="0" destOrd="0" presId="urn:microsoft.com/office/officeart/2005/8/layout/chevron2"/>
    <dgm:cxn modelId="{F3305566-0231-4B88-BEF8-43FB53CA0ACB}" srcId="{5D7A1B83-2BAE-4EC5-BF32-C37B633F770C}" destId="{29C3DFFB-5601-4BCC-8BBB-3A780D2F866C}" srcOrd="2" destOrd="0" parTransId="{2A9671F4-7539-4884-998D-7B5758CE8F05}" sibTransId="{02FF1D3D-73E7-4A21-9DEC-3861CDF1A33A}"/>
    <dgm:cxn modelId="{5B94CA62-AF42-48CE-9AA7-59C6E9F5A4A6}" type="presOf" srcId="{402EBA26-4221-4CE0-A891-0BABC720A54B}" destId="{C3E9B428-1BFD-40CB-A0DB-2DEB7E607B4B}" srcOrd="0" destOrd="0" presId="urn:microsoft.com/office/officeart/2005/8/layout/chevron2"/>
    <dgm:cxn modelId="{6291CAD9-FF10-47A7-AED1-1A7CCB218D56}" srcId="{5D7A1B83-2BAE-4EC5-BF32-C37B633F770C}" destId="{73862881-04FD-4032-9F08-D03A9EE94ACB}" srcOrd="0" destOrd="0" parTransId="{E546A95B-B3EA-4CFE-A79F-09FD98AB1BD4}" sibTransId="{9D7A0328-A238-4986-B5A0-D58EB3577C4C}"/>
    <dgm:cxn modelId="{BDD83136-0136-486F-ABB1-E8798F75F70D}" type="presOf" srcId="{53557CA2-BE47-4788-9B6C-99E359919908}" destId="{42FB0037-7565-4244-944B-4A34421825CF}" srcOrd="0" destOrd="0" presId="urn:microsoft.com/office/officeart/2005/8/layout/chevron2"/>
    <dgm:cxn modelId="{BFA08103-3D64-4DB2-8AFB-B74E58245937}" type="presParOf" srcId="{439737AC-ED74-4F34-8F86-223B66F975F0}" destId="{C074A9B9-D2B9-4C5E-BF74-598C1610E57C}" srcOrd="0" destOrd="0" presId="urn:microsoft.com/office/officeart/2005/8/layout/chevron2"/>
    <dgm:cxn modelId="{9B5A79CD-9B25-4003-B95B-DAAC51FD5817}" type="presParOf" srcId="{C074A9B9-D2B9-4C5E-BF74-598C1610E57C}" destId="{9BB12D82-D198-4CF6-B323-5544A50489A4}" srcOrd="0" destOrd="0" presId="urn:microsoft.com/office/officeart/2005/8/layout/chevron2"/>
    <dgm:cxn modelId="{4DCCEFAC-A076-468B-90D0-BFF90ADAF477}" type="presParOf" srcId="{C074A9B9-D2B9-4C5E-BF74-598C1610E57C}" destId="{F06ACA2A-38DF-4733-AEE6-404F88522AB0}" srcOrd="1" destOrd="0" presId="urn:microsoft.com/office/officeart/2005/8/layout/chevron2"/>
    <dgm:cxn modelId="{C1424C9D-C9F7-4932-8DE4-3F748655A987}" type="presParOf" srcId="{439737AC-ED74-4F34-8F86-223B66F975F0}" destId="{74769EE3-E8FC-40BE-A2ED-BA2040DE7BAF}" srcOrd="1" destOrd="0" presId="urn:microsoft.com/office/officeart/2005/8/layout/chevron2"/>
    <dgm:cxn modelId="{ABE6F07F-33D8-4B8A-A749-82A3540888BE}" type="presParOf" srcId="{439737AC-ED74-4F34-8F86-223B66F975F0}" destId="{FBF5E9F7-0D80-4E7A-8814-B36C0609F56C}" srcOrd="2" destOrd="0" presId="urn:microsoft.com/office/officeart/2005/8/layout/chevron2"/>
    <dgm:cxn modelId="{815D307A-A265-4179-B470-93B5A48593D0}" type="presParOf" srcId="{FBF5E9F7-0D80-4E7A-8814-B36C0609F56C}" destId="{42FB0037-7565-4244-944B-4A34421825CF}" srcOrd="0" destOrd="0" presId="urn:microsoft.com/office/officeart/2005/8/layout/chevron2"/>
    <dgm:cxn modelId="{91792A59-D075-46A8-8013-28E94CF239B0}" type="presParOf" srcId="{FBF5E9F7-0D80-4E7A-8814-B36C0609F56C}" destId="{C3E9B428-1BFD-40CB-A0DB-2DEB7E607B4B}" srcOrd="1" destOrd="0" presId="urn:microsoft.com/office/officeart/2005/8/layout/chevron2"/>
    <dgm:cxn modelId="{E716C47D-C517-4D6E-8B3E-EA1F2F90AC73}" type="presParOf" srcId="{439737AC-ED74-4F34-8F86-223B66F975F0}" destId="{FC03FD44-4153-425E-9496-026A564F5FFC}" srcOrd="3" destOrd="0" presId="urn:microsoft.com/office/officeart/2005/8/layout/chevron2"/>
    <dgm:cxn modelId="{481372B2-ED7F-4E3C-AE06-EB3A7F2ED9E4}" type="presParOf" srcId="{439737AC-ED74-4F34-8F86-223B66F975F0}" destId="{B591C4FC-3B2E-4FDE-9FB7-9BD86E84FA90}" srcOrd="4" destOrd="0" presId="urn:microsoft.com/office/officeart/2005/8/layout/chevron2"/>
    <dgm:cxn modelId="{CFD193E8-EE97-4C33-92E3-EFA7FB9A2F36}" type="presParOf" srcId="{B591C4FC-3B2E-4FDE-9FB7-9BD86E84FA90}" destId="{3EF600E2-1A07-4812-A0CF-71DC593A678F}" srcOrd="0" destOrd="0" presId="urn:microsoft.com/office/officeart/2005/8/layout/chevron2"/>
    <dgm:cxn modelId="{D020455C-AD3C-4BEC-AB92-3D22D99CADF1}" type="presParOf" srcId="{B591C4FC-3B2E-4FDE-9FB7-9BD86E84FA90}" destId="{69E0C4FF-2C7F-41EB-85C3-D459A936593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D7A1B83-2BAE-4EC5-BF32-C37B633F770C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3862881-04FD-4032-9F08-D03A9EE94ACB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Эстрогены </a:t>
          </a:r>
          <a:endParaRPr lang="ru-RU" sz="2400" dirty="0">
            <a:solidFill>
              <a:schemeClr val="tx1"/>
            </a:solidFill>
          </a:endParaRPr>
        </a:p>
      </dgm:t>
    </dgm:pt>
    <dgm:pt modelId="{E546A95B-B3EA-4CFE-A79F-09FD98AB1BD4}" type="parTrans" cxnId="{6291CAD9-FF10-47A7-AED1-1A7CCB218D56}">
      <dgm:prSet/>
      <dgm:spPr/>
      <dgm:t>
        <a:bodyPr/>
        <a:lstStyle/>
        <a:p>
          <a:endParaRPr lang="ru-RU"/>
        </a:p>
      </dgm:t>
    </dgm:pt>
    <dgm:pt modelId="{9D7A0328-A238-4986-B5A0-D58EB3577C4C}" type="sibTrans" cxnId="{6291CAD9-FF10-47A7-AED1-1A7CCB218D56}">
      <dgm:prSet/>
      <dgm:spPr/>
      <dgm:t>
        <a:bodyPr/>
        <a:lstStyle/>
        <a:p>
          <a:endParaRPr lang="ru-RU"/>
        </a:p>
      </dgm:t>
    </dgm:pt>
    <dgm:pt modelId="{ABCA9295-AB53-487E-9FB8-251A33316BD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Способствуют синтезу </a:t>
          </a:r>
          <a:r>
            <a:rPr lang="ru-RU" sz="1600" b="0" dirty="0" err="1" smtClean="0">
              <a:latin typeface="Times New Roman" pitchFamily="18" charset="0"/>
              <a:cs typeface="Times New Roman" pitchFamily="18" charset="0"/>
            </a:rPr>
            <a:t>остеоида</a:t>
          </a:r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 и отложению кальция в костях. В остеобластах усиливают синтез КЛ1, активность ЩФ  и </a:t>
          </a:r>
          <a:r>
            <a:rPr lang="ru-RU" sz="1600" b="0" dirty="0" err="1" smtClean="0">
              <a:latin typeface="Times New Roman" pitchFamily="18" charset="0"/>
              <a:cs typeface="Times New Roman" pitchFamily="18" charset="0"/>
            </a:rPr>
            <a:t>остеопонтина</a:t>
          </a:r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. Активно стимулируют дифференцировки </a:t>
          </a:r>
          <a:r>
            <a:rPr lang="ru-RU" sz="1600" b="0" dirty="0" err="1" smtClean="0">
              <a:latin typeface="Times New Roman" pitchFamily="18" charset="0"/>
              <a:cs typeface="Times New Roman" pitchFamily="18" charset="0"/>
            </a:rPr>
            <a:t>хондрогенных</a:t>
          </a:r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 клеток в </a:t>
          </a:r>
          <a:r>
            <a:rPr lang="ru-RU" sz="1600" b="0" dirty="0" err="1" smtClean="0">
              <a:latin typeface="Times New Roman" pitchFamily="18" charset="0"/>
              <a:cs typeface="Times New Roman" pitchFamily="18" charset="0"/>
            </a:rPr>
            <a:t>хондроциты</a:t>
          </a:r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dirty="0" err="1" smtClean="0">
              <a:latin typeface="Times New Roman" pitchFamily="18" charset="0"/>
              <a:cs typeface="Times New Roman" pitchFamily="18" charset="0"/>
            </a:rPr>
            <a:t>в</a:t>
          </a:r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 хрящевой зоне роста, что обуславливает закрытие ростовых зон, раннюю минерализацию у женщин. И</a:t>
          </a:r>
          <a:r>
            <a:rPr lang="ru-RU" sz="1600" b="0" dirty="0" smtClean="0">
              <a:effectLst/>
              <a:latin typeface="Times New Roman" pitchFamily="18" charset="0"/>
            </a:rPr>
            <a:t>нгибируют остеокласты, способствуют всасыванию кальция в пищеварительном тракте и его отложению в костной ткани. </a:t>
          </a:r>
          <a:r>
            <a:rPr lang="ru-RU" sz="1600" b="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при менопаузе) начинают преобладать процессы резорбции</a:t>
          </a:r>
          <a:endParaRPr lang="ru-RU" sz="1600" b="0" dirty="0">
            <a:effectLst/>
          </a:endParaRPr>
        </a:p>
      </dgm:t>
    </dgm:pt>
    <dgm:pt modelId="{0F15A8B8-060E-4FDA-8ABF-C48B757FB556}" type="parTrans" cxnId="{A5830C39-5733-4A02-8C61-FB5A102096DE}">
      <dgm:prSet/>
      <dgm:spPr/>
      <dgm:t>
        <a:bodyPr/>
        <a:lstStyle/>
        <a:p>
          <a:endParaRPr lang="ru-RU"/>
        </a:p>
      </dgm:t>
    </dgm:pt>
    <dgm:pt modelId="{87E9389D-4DB5-4D24-91B8-6F3CABF64AF9}" type="sibTrans" cxnId="{A5830C39-5733-4A02-8C61-FB5A102096DE}">
      <dgm:prSet/>
      <dgm:spPr/>
      <dgm:t>
        <a:bodyPr/>
        <a:lstStyle/>
        <a:p>
          <a:endParaRPr lang="ru-RU"/>
        </a:p>
      </dgm:t>
    </dgm:pt>
    <dgm:pt modelId="{53557CA2-BE47-4788-9B6C-99E359919908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Андрогены</a:t>
          </a:r>
          <a:endParaRPr lang="ru-RU" sz="2400" dirty="0">
            <a:solidFill>
              <a:schemeClr val="tx1"/>
            </a:solidFill>
          </a:endParaRPr>
        </a:p>
      </dgm:t>
    </dgm:pt>
    <dgm:pt modelId="{B8B4A493-8CCD-44B2-A99B-A0B5A57962B8}" type="parTrans" cxnId="{3602EC61-05AB-4B6A-9CCD-12ABE0B98941}">
      <dgm:prSet/>
      <dgm:spPr/>
      <dgm:t>
        <a:bodyPr/>
        <a:lstStyle/>
        <a:p>
          <a:endParaRPr lang="ru-RU"/>
        </a:p>
      </dgm:t>
    </dgm:pt>
    <dgm:pt modelId="{F5EF885C-F9CB-407D-9789-6CF3592F9745}" type="sibTrans" cxnId="{3602EC61-05AB-4B6A-9CCD-12ABE0B98941}">
      <dgm:prSet/>
      <dgm:spPr/>
      <dgm:t>
        <a:bodyPr/>
        <a:lstStyle/>
        <a:p>
          <a:endParaRPr lang="ru-RU"/>
        </a:p>
      </dgm:t>
    </dgm:pt>
    <dgm:pt modelId="{402EBA26-4221-4CE0-A891-0BABC720A54B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Индуцируют синтез белка в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хондроцитах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хрящевой зоны роста и в остеобластах, что сопровождается задержкой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Са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2+ и Р0 4 3- и увеличением массы костной ткани. Тестостерон усиливает синтез ингибитора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остеоиндукции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. Поэтому наступление половой зрелости тормозит рост скелета (в длину).</a:t>
          </a:r>
          <a:endParaRPr lang="ru-RU" sz="1600" dirty="0"/>
        </a:p>
      </dgm:t>
    </dgm:pt>
    <dgm:pt modelId="{B993D670-AD8A-457F-8FDB-791C8183706C}" type="parTrans" cxnId="{F76B5ED3-03E3-48DF-8D84-55A6C4009378}">
      <dgm:prSet/>
      <dgm:spPr/>
      <dgm:t>
        <a:bodyPr/>
        <a:lstStyle/>
        <a:p>
          <a:endParaRPr lang="ru-RU"/>
        </a:p>
      </dgm:t>
    </dgm:pt>
    <dgm:pt modelId="{8BF11D2C-FCC8-488C-97B1-4B7EBC8DCDE9}" type="sibTrans" cxnId="{F76B5ED3-03E3-48DF-8D84-55A6C4009378}">
      <dgm:prSet/>
      <dgm:spPr/>
      <dgm:t>
        <a:bodyPr/>
        <a:lstStyle/>
        <a:p>
          <a:endParaRPr lang="ru-RU"/>
        </a:p>
      </dgm:t>
    </dgm:pt>
    <dgm:pt modelId="{439737AC-ED74-4F34-8F86-223B66F975F0}" type="pres">
      <dgm:prSet presAssocID="{5D7A1B83-2BAE-4EC5-BF32-C37B633F770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74A9B9-D2B9-4C5E-BF74-598C1610E57C}" type="pres">
      <dgm:prSet presAssocID="{73862881-04FD-4032-9F08-D03A9EE94ACB}" presName="composite" presStyleCnt="0"/>
      <dgm:spPr/>
    </dgm:pt>
    <dgm:pt modelId="{9BB12D82-D198-4CF6-B323-5544A50489A4}" type="pres">
      <dgm:prSet presAssocID="{73862881-04FD-4032-9F08-D03A9EE94ACB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ACA2A-38DF-4733-AEE6-404F88522AB0}" type="pres">
      <dgm:prSet presAssocID="{73862881-04FD-4032-9F08-D03A9EE94ACB}" presName="descendantText" presStyleLbl="alignAcc1" presStyleIdx="0" presStyleCnt="2" custScaleY="96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69EE3-E8FC-40BE-A2ED-BA2040DE7BAF}" type="pres">
      <dgm:prSet presAssocID="{9D7A0328-A238-4986-B5A0-D58EB3577C4C}" presName="sp" presStyleCnt="0"/>
      <dgm:spPr/>
    </dgm:pt>
    <dgm:pt modelId="{FBF5E9F7-0D80-4E7A-8814-B36C0609F56C}" type="pres">
      <dgm:prSet presAssocID="{53557CA2-BE47-4788-9B6C-99E359919908}" presName="composite" presStyleCnt="0"/>
      <dgm:spPr/>
    </dgm:pt>
    <dgm:pt modelId="{42FB0037-7565-4244-944B-4A34421825CF}" type="pres">
      <dgm:prSet presAssocID="{53557CA2-BE47-4788-9B6C-99E359919908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E9B428-1BFD-40CB-A0DB-2DEB7E607B4B}" type="pres">
      <dgm:prSet presAssocID="{53557CA2-BE47-4788-9B6C-99E359919908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7CAD34-F02D-40F8-A022-406E65FF61F7}" type="presOf" srcId="{5D7A1B83-2BAE-4EC5-BF32-C37B633F770C}" destId="{439737AC-ED74-4F34-8F86-223B66F975F0}" srcOrd="0" destOrd="0" presId="urn:microsoft.com/office/officeart/2005/8/layout/chevron2"/>
    <dgm:cxn modelId="{971275A2-F04F-454C-88C4-56F56A6E1C16}" type="presOf" srcId="{53557CA2-BE47-4788-9B6C-99E359919908}" destId="{42FB0037-7565-4244-944B-4A34421825CF}" srcOrd="0" destOrd="0" presId="urn:microsoft.com/office/officeart/2005/8/layout/chevron2"/>
    <dgm:cxn modelId="{6291CAD9-FF10-47A7-AED1-1A7CCB218D56}" srcId="{5D7A1B83-2BAE-4EC5-BF32-C37B633F770C}" destId="{73862881-04FD-4032-9F08-D03A9EE94ACB}" srcOrd="0" destOrd="0" parTransId="{E546A95B-B3EA-4CFE-A79F-09FD98AB1BD4}" sibTransId="{9D7A0328-A238-4986-B5A0-D58EB3577C4C}"/>
    <dgm:cxn modelId="{F0C75C97-3ABC-4599-A961-483E765CFB2F}" type="presOf" srcId="{73862881-04FD-4032-9F08-D03A9EE94ACB}" destId="{9BB12D82-D198-4CF6-B323-5544A50489A4}" srcOrd="0" destOrd="0" presId="urn:microsoft.com/office/officeart/2005/8/layout/chevron2"/>
    <dgm:cxn modelId="{9CC7AFDD-133A-418F-ABFF-1FEB87A386CD}" type="presOf" srcId="{ABCA9295-AB53-487E-9FB8-251A33316BD1}" destId="{F06ACA2A-38DF-4733-AEE6-404F88522AB0}" srcOrd="0" destOrd="0" presId="urn:microsoft.com/office/officeart/2005/8/layout/chevron2"/>
    <dgm:cxn modelId="{A5830C39-5733-4A02-8C61-FB5A102096DE}" srcId="{73862881-04FD-4032-9F08-D03A9EE94ACB}" destId="{ABCA9295-AB53-487E-9FB8-251A33316BD1}" srcOrd="0" destOrd="0" parTransId="{0F15A8B8-060E-4FDA-8ABF-C48B757FB556}" sibTransId="{87E9389D-4DB5-4D24-91B8-6F3CABF64AF9}"/>
    <dgm:cxn modelId="{3602EC61-05AB-4B6A-9CCD-12ABE0B98941}" srcId="{5D7A1B83-2BAE-4EC5-BF32-C37B633F770C}" destId="{53557CA2-BE47-4788-9B6C-99E359919908}" srcOrd="1" destOrd="0" parTransId="{B8B4A493-8CCD-44B2-A99B-A0B5A57962B8}" sibTransId="{F5EF885C-F9CB-407D-9789-6CF3592F9745}"/>
    <dgm:cxn modelId="{F76B5ED3-03E3-48DF-8D84-55A6C4009378}" srcId="{53557CA2-BE47-4788-9B6C-99E359919908}" destId="{402EBA26-4221-4CE0-A891-0BABC720A54B}" srcOrd="0" destOrd="0" parTransId="{B993D670-AD8A-457F-8FDB-791C8183706C}" sibTransId="{8BF11D2C-FCC8-488C-97B1-4B7EBC8DCDE9}"/>
    <dgm:cxn modelId="{A2B09095-9003-4E8C-AFF8-16229ED854D0}" type="presOf" srcId="{402EBA26-4221-4CE0-A891-0BABC720A54B}" destId="{C3E9B428-1BFD-40CB-A0DB-2DEB7E607B4B}" srcOrd="0" destOrd="0" presId="urn:microsoft.com/office/officeart/2005/8/layout/chevron2"/>
    <dgm:cxn modelId="{63CF074F-2ABC-46D8-AD4B-31500145661B}" type="presParOf" srcId="{439737AC-ED74-4F34-8F86-223B66F975F0}" destId="{C074A9B9-D2B9-4C5E-BF74-598C1610E57C}" srcOrd="0" destOrd="0" presId="urn:microsoft.com/office/officeart/2005/8/layout/chevron2"/>
    <dgm:cxn modelId="{42F76618-E009-4C56-9E25-903F3B603758}" type="presParOf" srcId="{C074A9B9-D2B9-4C5E-BF74-598C1610E57C}" destId="{9BB12D82-D198-4CF6-B323-5544A50489A4}" srcOrd="0" destOrd="0" presId="urn:microsoft.com/office/officeart/2005/8/layout/chevron2"/>
    <dgm:cxn modelId="{C8A1C626-6F99-48E0-85D1-159AFD32E37F}" type="presParOf" srcId="{C074A9B9-D2B9-4C5E-BF74-598C1610E57C}" destId="{F06ACA2A-38DF-4733-AEE6-404F88522AB0}" srcOrd="1" destOrd="0" presId="urn:microsoft.com/office/officeart/2005/8/layout/chevron2"/>
    <dgm:cxn modelId="{D1254418-23FA-4D05-B8FD-23F13A14C5E0}" type="presParOf" srcId="{439737AC-ED74-4F34-8F86-223B66F975F0}" destId="{74769EE3-E8FC-40BE-A2ED-BA2040DE7BAF}" srcOrd="1" destOrd="0" presId="urn:microsoft.com/office/officeart/2005/8/layout/chevron2"/>
    <dgm:cxn modelId="{CBB3A4FF-5FD2-4DF0-8D49-5B1FF1F4E7AD}" type="presParOf" srcId="{439737AC-ED74-4F34-8F86-223B66F975F0}" destId="{FBF5E9F7-0D80-4E7A-8814-B36C0609F56C}" srcOrd="2" destOrd="0" presId="urn:microsoft.com/office/officeart/2005/8/layout/chevron2"/>
    <dgm:cxn modelId="{DF71B7E0-489C-46D3-BCB2-28C04FF4CCCD}" type="presParOf" srcId="{FBF5E9F7-0D80-4E7A-8814-B36C0609F56C}" destId="{42FB0037-7565-4244-944B-4A34421825CF}" srcOrd="0" destOrd="0" presId="urn:microsoft.com/office/officeart/2005/8/layout/chevron2"/>
    <dgm:cxn modelId="{87468CDD-32A2-46BF-B485-46D1FEE9A6CC}" type="presParOf" srcId="{FBF5E9F7-0D80-4E7A-8814-B36C0609F56C}" destId="{C3E9B428-1BFD-40CB-A0DB-2DEB7E607B4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FB5098-3214-46A3-A1A7-2ADC03772896}" type="doc">
      <dgm:prSet loTypeId="urn:microsoft.com/office/officeart/2005/8/layout/target3" loCatId="list" qsTypeId="urn:microsoft.com/office/officeart/2005/8/quickstyle/simple2" qsCatId="simple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3AE83C13-ECCA-4722-84C7-A9CBDE221387}">
      <dgm:prSet phldrT="[Текст]" custT="1"/>
      <dgm:spPr>
        <a:solidFill>
          <a:schemeClr val="tx2">
            <a:lumMod val="40000"/>
            <a:lumOff val="60000"/>
            <a:alpha val="9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Коллаген</a:t>
          </a:r>
        </a:p>
        <a:p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C47FD63-4D64-4261-9507-2B3DA897AEF9}" type="parTrans" cxnId="{625796AE-3C58-4F09-A996-3678F205FBF7}">
      <dgm:prSet/>
      <dgm:spPr/>
      <dgm:t>
        <a:bodyPr/>
        <a:lstStyle/>
        <a:p>
          <a:endParaRPr lang="ru-RU"/>
        </a:p>
      </dgm:t>
    </dgm:pt>
    <dgm:pt modelId="{56411443-262C-431C-A91B-7BDBBD0BD0C3}" type="sibTrans" cxnId="{625796AE-3C58-4F09-A996-3678F205FBF7}">
      <dgm:prSet/>
      <dgm:spPr/>
      <dgm:t>
        <a:bodyPr/>
        <a:lstStyle/>
        <a:p>
          <a:endParaRPr lang="ru-RU"/>
        </a:p>
      </dgm:t>
    </dgm:pt>
    <dgm:pt modelId="{C8357C04-8E79-42D8-844A-B79E26140ED7}">
      <dgm:prSet phldrT="[Текст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Агрекан</a:t>
          </a:r>
          <a:endParaRPr lang="ru-RU" sz="2400" dirty="0" smtClean="0">
            <a:latin typeface="Times New Roman" pitchFamily="18" charset="0"/>
            <a:cs typeface="Times New Roman" pitchFamily="18" charset="0"/>
          </a:endParaRPr>
        </a:p>
        <a:p>
          <a:pPr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/>
        </a:p>
      </dgm:t>
    </dgm:pt>
    <dgm:pt modelId="{0A7342F8-8788-423D-8C34-8E0DF15D0EFA}" type="parTrans" cxnId="{BBBE43BB-69A5-4A15-8F68-8CE65E1133CF}">
      <dgm:prSet/>
      <dgm:spPr/>
      <dgm:t>
        <a:bodyPr/>
        <a:lstStyle/>
        <a:p>
          <a:endParaRPr lang="ru-RU"/>
        </a:p>
      </dgm:t>
    </dgm:pt>
    <dgm:pt modelId="{07BDA2F7-402C-4451-AA51-576A3B3341F5}" type="sibTrans" cxnId="{BBBE43BB-69A5-4A15-8F68-8CE65E1133CF}">
      <dgm:prSet/>
      <dgm:spPr/>
      <dgm:t>
        <a:bodyPr/>
        <a:lstStyle/>
        <a:p>
          <a:endParaRPr lang="ru-RU"/>
        </a:p>
      </dgm:t>
    </dgm:pt>
    <dgm:pt modelId="{F44E1200-7CBB-4B4B-956B-C2D3A8527621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Гиалуроновая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кислота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D3EF24C-7715-4E15-9B9D-05CC32192923}" type="parTrans" cxnId="{19A6D22C-DD44-4068-B82E-0AFF40345487}">
      <dgm:prSet/>
      <dgm:spPr/>
      <dgm:t>
        <a:bodyPr/>
        <a:lstStyle/>
        <a:p>
          <a:endParaRPr lang="ru-RU"/>
        </a:p>
      </dgm:t>
    </dgm:pt>
    <dgm:pt modelId="{7922BD1C-8B58-4047-808F-A18603950DF5}" type="sibTrans" cxnId="{19A6D22C-DD44-4068-B82E-0AFF40345487}">
      <dgm:prSet/>
      <dgm:spPr/>
      <dgm:t>
        <a:bodyPr/>
        <a:lstStyle/>
        <a:p>
          <a:endParaRPr lang="ru-RU"/>
        </a:p>
      </dgm:t>
    </dgm:pt>
    <dgm:pt modelId="{CECFA8FF-F44F-44EE-A7BA-2DA455622CE7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Белки, характерные для морфогенеза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CA59F4EB-E4CA-4C63-AE45-28447162F343}" type="parTrans" cxnId="{B4509537-C3DA-4C62-98C1-3F57BACBD6CC}">
      <dgm:prSet/>
      <dgm:spPr/>
      <dgm:t>
        <a:bodyPr/>
        <a:lstStyle/>
        <a:p>
          <a:endParaRPr lang="ru-RU"/>
        </a:p>
      </dgm:t>
    </dgm:pt>
    <dgm:pt modelId="{5361C841-21AE-49D8-B07B-7CF69A3EF8F6}" type="sibTrans" cxnId="{B4509537-C3DA-4C62-98C1-3F57BACBD6CC}">
      <dgm:prSet/>
      <dgm:spPr/>
      <dgm:t>
        <a:bodyPr/>
        <a:lstStyle/>
        <a:p>
          <a:endParaRPr lang="ru-RU"/>
        </a:p>
      </dgm:t>
    </dgm:pt>
    <dgm:pt modelId="{C4175E7D-EF66-44C0-ADD9-3CC842931717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Декарин</a:t>
          </a:r>
          <a:endParaRPr lang="ru-RU" sz="2400" dirty="0" smtClean="0">
            <a:latin typeface="Times New Roman" pitchFamily="18" charset="0"/>
            <a:cs typeface="Times New Roman" pitchFamily="18" charset="0"/>
          </a:endParaRPr>
        </a:p>
        <a:p>
          <a:pPr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A69991B4-7A08-42E9-B1E9-84520D4DFD2B}" type="parTrans" cxnId="{F13A0433-B437-4EF3-B952-08A9EE9F084B}">
      <dgm:prSet/>
      <dgm:spPr/>
      <dgm:t>
        <a:bodyPr/>
        <a:lstStyle/>
        <a:p>
          <a:endParaRPr lang="ru-RU"/>
        </a:p>
      </dgm:t>
    </dgm:pt>
    <dgm:pt modelId="{3245FE2A-1ED4-41F5-BA0E-4272E5EB82DB}" type="sibTrans" cxnId="{F13A0433-B437-4EF3-B952-08A9EE9F084B}">
      <dgm:prSet/>
      <dgm:spPr/>
      <dgm:t>
        <a:bodyPr/>
        <a:lstStyle/>
        <a:p>
          <a:endParaRPr lang="ru-RU"/>
        </a:p>
      </dgm:t>
    </dgm:pt>
    <dgm:pt modelId="{670C9404-CCB0-4B4F-ACDD-1C98021E45C5}" type="pres">
      <dgm:prSet presAssocID="{8DFB5098-3214-46A3-A1A7-2ADC0377289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5A3625-F74D-4CB1-AA64-9CFCB6E2269D}" type="pres">
      <dgm:prSet presAssocID="{3AE83C13-ECCA-4722-84C7-A9CBDE221387}" presName="circle1" presStyleLbl="node1" presStyleIdx="0" presStyleCnt="5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0CF7321-DA88-4B9B-A09B-3B7D7A4E56A2}" type="pres">
      <dgm:prSet presAssocID="{3AE83C13-ECCA-4722-84C7-A9CBDE221387}" presName="space" presStyleCnt="0"/>
      <dgm:spPr/>
    </dgm:pt>
    <dgm:pt modelId="{E9CD57D5-7EAF-4199-8426-C801730AB3B7}" type="pres">
      <dgm:prSet presAssocID="{3AE83C13-ECCA-4722-84C7-A9CBDE221387}" presName="rect1" presStyleLbl="alignAcc1" presStyleIdx="0" presStyleCnt="5" custScaleY="100000" custLinFactNeighborX="567"/>
      <dgm:spPr/>
      <dgm:t>
        <a:bodyPr/>
        <a:lstStyle/>
        <a:p>
          <a:endParaRPr lang="ru-RU"/>
        </a:p>
      </dgm:t>
    </dgm:pt>
    <dgm:pt modelId="{099AC496-C03E-40D3-9D7C-FF874F02021C}" type="pres">
      <dgm:prSet presAssocID="{C8357C04-8E79-42D8-844A-B79E26140ED7}" presName="vertSpace2" presStyleLbl="node1" presStyleIdx="0" presStyleCnt="5"/>
      <dgm:spPr/>
    </dgm:pt>
    <dgm:pt modelId="{8F869D40-8BCA-4016-A8D3-3BF0DB1DD8A6}" type="pres">
      <dgm:prSet presAssocID="{C8357C04-8E79-42D8-844A-B79E26140ED7}" presName="circle2" presStyleLbl="node1" presStyleIdx="1" presStyleCnt="5" custLinFactNeighborX="1135" custLinFactNeighborY="-2708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77CFE11-E609-4F3D-B7B7-05375F06D770}" type="pres">
      <dgm:prSet presAssocID="{C8357C04-8E79-42D8-844A-B79E26140ED7}" presName="rect2" presStyleLbl="alignAcc1" presStyleIdx="1" presStyleCnt="5" custLinFactNeighborX="567" custLinFactNeighborY="-2726"/>
      <dgm:spPr/>
      <dgm:t>
        <a:bodyPr/>
        <a:lstStyle/>
        <a:p>
          <a:endParaRPr lang="ru-RU"/>
        </a:p>
      </dgm:t>
    </dgm:pt>
    <dgm:pt modelId="{D6E7BE51-2E55-4B75-A8CD-97EA04724C8F}" type="pres">
      <dgm:prSet presAssocID="{F44E1200-7CBB-4B4B-956B-C2D3A8527621}" presName="vertSpace3" presStyleLbl="node1" presStyleIdx="1" presStyleCnt="5"/>
      <dgm:spPr/>
    </dgm:pt>
    <dgm:pt modelId="{B7A8CC83-1A90-4153-96EA-9AC6B89EAC0F}" type="pres">
      <dgm:prSet presAssocID="{F44E1200-7CBB-4B4B-956B-C2D3A8527621}" presName="circle3" presStyleLbl="node1" presStyleIdx="2" presStyleCnt="5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E13E283-2B6D-4610-83B9-E729B93C7F46}" type="pres">
      <dgm:prSet presAssocID="{F44E1200-7CBB-4B4B-956B-C2D3A8527621}" presName="rect3" presStyleLbl="alignAcc1" presStyleIdx="2" presStyleCnt="5" custScaleX="100000" custLinFactNeighborX="3673" custLinFactNeighborY="531"/>
      <dgm:spPr/>
      <dgm:t>
        <a:bodyPr/>
        <a:lstStyle/>
        <a:p>
          <a:endParaRPr lang="ru-RU"/>
        </a:p>
      </dgm:t>
    </dgm:pt>
    <dgm:pt modelId="{2D5C8EBC-A075-4F77-BE21-6C8DE9592882}" type="pres">
      <dgm:prSet presAssocID="{C4175E7D-EF66-44C0-ADD9-3CC842931717}" presName="vertSpace4" presStyleLbl="node1" presStyleIdx="2" presStyleCnt="5"/>
      <dgm:spPr/>
    </dgm:pt>
    <dgm:pt modelId="{09CC034B-1F54-4517-853E-7258537BF8D9}" type="pres">
      <dgm:prSet presAssocID="{C4175E7D-EF66-44C0-ADD9-3CC842931717}" presName="circle4" presStyleLbl="nod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344771A-0EC8-452B-8A29-9E28580675BD}" type="pres">
      <dgm:prSet presAssocID="{C4175E7D-EF66-44C0-ADD9-3CC842931717}" presName="rect4" presStyleLbl="alignAcc1" presStyleIdx="3" presStyleCnt="5" custScaleX="100000" custLinFactNeighborX="567" custLinFactNeighborY="-832"/>
      <dgm:spPr/>
      <dgm:t>
        <a:bodyPr/>
        <a:lstStyle/>
        <a:p>
          <a:endParaRPr lang="ru-RU"/>
        </a:p>
      </dgm:t>
    </dgm:pt>
    <dgm:pt modelId="{16ECF83A-2674-4BB3-8B98-BF16876FED32}" type="pres">
      <dgm:prSet presAssocID="{CECFA8FF-F44F-44EE-A7BA-2DA455622CE7}" presName="vertSpace5" presStyleLbl="node1" presStyleIdx="3" presStyleCnt="5"/>
      <dgm:spPr/>
    </dgm:pt>
    <dgm:pt modelId="{1318119D-13FE-4C0C-8648-6026BC945E10}" type="pres">
      <dgm:prSet presAssocID="{CECFA8FF-F44F-44EE-A7BA-2DA455622CE7}" presName="circle5" presStyleLbl="nod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7F0810A-4742-434B-BDB4-B14DA48FE50C}" type="pres">
      <dgm:prSet presAssocID="{CECFA8FF-F44F-44EE-A7BA-2DA455622CE7}" presName="rect5" presStyleLbl="alignAcc1" presStyleIdx="4" presStyleCnt="5" custScaleX="100000" custLinFactNeighborX="567" custLinFactNeighborY="3846"/>
      <dgm:spPr/>
      <dgm:t>
        <a:bodyPr/>
        <a:lstStyle/>
        <a:p>
          <a:endParaRPr lang="ru-RU"/>
        </a:p>
      </dgm:t>
    </dgm:pt>
    <dgm:pt modelId="{9092405D-3F22-4B39-A372-0B932A45D565}" type="pres">
      <dgm:prSet presAssocID="{3AE83C13-ECCA-4722-84C7-A9CBDE221387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584692-5BB4-4BBE-8572-0EBFFD07D2AD}" type="pres">
      <dgm:prSet presAssocID="{C8357C04-8E79-42D8-844A-B79E26140ED7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B5B10-B9D4-454A-A66C-7FA2C613E165}" type="pres">
      <dgm:prSet presAssocID="{F44E1200-7CBB-4B4B-956B-C2D3A8527621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500A89-BEAE-479A-95A8-F97F7A0D199A}" type="pres">
      <dgm:prSet presAssocID="{C4175E7D-EF66-44C0-ADD9-3CC842931717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19D25-3C3E-4654-AB86-003F153733AA}" type="pres">
      <dgm:prSet presAssocID="{CECFA8FF-F44F-44EE-A7BA-2DA455622CE7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790028-ECAC-4723-9FF3-909C570613EA}" type="presOf" srcId="{C4175E7D-EF66-44C0-ADD9-3CC842931717}" destId="{E5500A89-BEAE-479A-95A8-F97F7A0D199A}" srcOrd="1" destOrd="0" presId="urn:microsoft.com/office/officeart/2005/8/layout/target3"/>
    <dgm:cxn modelId="{19A6D22C-DD44-4068-B82E-0AFF40345487}" srcId="{8DFB5098-3214-46A3-A1A7-2ADC03772896}" destId="{F44E1200-7CBB-4B4B-956B-C2D3A8527621}" srcOrd="2" destOrd="0" parTransId="{BD3EF24C-7715-4E15-9B9D-05CC32192923}" sibTransId="{7922BD1C-8B58-4047-808F-A18603950DF5}"/>
    <dgm:cxn modelId="{BBBE43BB-69A5-4A15-8F68-8CE65E1133CF}" srcId="{8DFB5098-3214-46A3-A1A7-2ADC03772896}" destId="{C8357C04-8E79-42D8-844A-B79E26140ED7}" srcOrd="1" destOrd="0" parTransId="{0A7342F8-8788-423D-8C34-8E0DF15D0EFA}" sibTransId="{07BDA2F7-402C-4451-AA51-576A3B3341F5}"/>
    <dgm:cxn modelId="{1D87C4B2-C05B-468F-9245-306A2DE65354}" type="presOf" srcId="{CECFA8FF-F44F-44EE-A7BA-2DA455622CE7}" destId="{D7F0810A-4742-434B-BDB4-B14DA48FE50C}" srcOrd="0" destOrd="0" presId="urn:microsoft.com/office/officeart/2005/8/layout/target3"/>
    <dgm:cxn modelId="{47C8F661-9226-447B-8E05-0D31DAC8836E}" type="presOf" srcId="{C8357C04-8E79-42D8-844A-B79E26140ED7}" destId="{B77CFE11-E609-4F3D-B7B7-05375F06D770}" srcOrd="0" destOrd="0" presId="urn:microsoft.com/office/officeart/2005/8/layout/target3"/>
    <dgm:cxn modelId="{24A4D8CA-CFC7-4225-8D97-6D3B54E0C355}" type="presOf" srcId="{F44E1200-7CBB-4B4B-956B-C2D3A8527621}" destId="{371B5B10-B9D4-454A-A66C-7FA2C613E165}" srcOrd="1" destOrd="0" presId="urn:microsoft.com/office/officeart/2005/8/layout/target3"/>
    <dgm:cxn modelId="{BD246E88-882E-4BA1-AF26-80AFB4F2229D}" type="presOf" srcId="{CECFA8FF-F44F-44EE-A7BA-2DA455622CE7}" destId="{30919D25-3C3E-4654-AB86-003F153733AA}" srcOrd="1" destOrd="0" presId="urn:microsoft.com/office/officeart/2005/8/layout/target3"/>
    <dgm:cxn modelId="{B4509537-C3DA-4C62-98C1-3F57BACBD6CC}" srcId="{8DFB5098-3214-46A3-A1A7-2ADC03772896}" destId="{CECFA8FF-F44F-44EE-A7BA-2DA455622CE7}" srcOrd="4" destOrd="0" parTransId="{CA59F4EB-E4CA-4C63-AE45-28447162F343}" sibTransId="{5361C841-21AE-49D8-B07B-7CF69A3EF8F6}"/>
    <dgm:cxn modelId="{E3F0F3EF-8BD0-4524-8896-65141E244EB0}" type="presOf" srcId="{C4175E7D-EF66-44C0-ADD9-3CC842931717}" destId="{5344771A-0EC8-452B-8A29-9E28580675BD}" srcOrd="0" destOrd="0" presId="urn:microsoft.com/office/officeart/2005/8/layout/target3"/>
    <dgm:cxn modelId="{F13A0433-B437-4EF3-B952-08A9EE9F084B}" srcId="{8DFB5098-3214-46A3-A1A7-2ADC03772896}" destId="{C4175E7D-EF66-44C0-ADD9-3CC842931717}" srcOrd="3" destOrd="0" parTransId="{A69991B4-7A08-42E9-B1E9-84520D4DFD2B}" sibTransId="{3245FE2A-1ED4-41F5-BA0E-4272E5EB82DB}"/>
    <dgm:cxn modelId="{E1539A27-B5C9-4E12-B838-9801D0E65144}" type="presOf" srcId="{3AE83C13-ECCA-4722-84C7-A9CBDE221387}" destId="{E9CD57D5-7EAF-4199-8426-C801730AB3B7}" srcOrd="0" destOrd="0" presId="urn:microsoft.com/office/officeart/2005/8/layout/target3"/>
    <dgm:cxn modelId="{313E1986-F8A1-4A94-BC54-1A6730F2BEEA}" type="presOf" srcId="{3AE83C13-ECCA-4722-84C7-A9CBDE221387}" destId="{9092405D-3F22-4B39-A372-0B932A45D565}" srcOrd="1" destOrd="0" presId="urn:microsoft.com/office/officeart/2005/8/layout/target3"/>
    <dgm:cxn modelId="{751AD2D7-31EA-4119-AF37-DCB936C3AA37}" type="presOf" srcId="{C8357C04-8E79-42D8-844A-B79E26140ED7}" destId="{96584692-5BB4-4BBE-8572-0EBFFD07D2AD}" srcOrd="1" destOrd="0" presId="urn:microsoft.com/office/officeart/2005/8/layout/target3"/>
    <dgm:cxn modelId="{4BE157D6-D30F-4E1A-B1AE-2B0062479F9F}" type="presOf" srcId="{8DFB5098-3214-46A3-A1A7-2ADC03772896}" destId="{670C9404-CCB0-4B4F-ACDD-1C98021E45C5}" srcOrd="0" destOrd="0" presId="urn:microsoft.com/office/officeart/2005/8/layout/target3"/>
    <dgm:cxn modelId="{625796AE-3C58-4F09-A996-3678F205FBF7}" srcId="{8DFB5098-3214-46A3-A1A7-2ADC03772896}" destId="{3AE83C13-ECCA-4722-84C7-A9CBDE221387}" srcOrd="0" destOrd="0" parTransId="{AC47FD63-4D64-4261-9507-2B3DA897AEF9}" sibTransId="{56411443-262C-431C-A91B-7BDBBD0BD0C3}"/>
    <dgm:cxn modelId="{84CE2687-94D6-49BA-A8B0-ED48BAD00A16}" type="presOf" srcId="{F44E1200-7CBB-4B4B-956B-C2D3A8527621}" destId="{9E13E283-2B6D-4610-83B9-E729B93C7F46}" srcOrd="0" destOrd="0" presId="urn:microsoft.com/office/officeart/2005/8/layout/target3"/>
    <dgm:cxn modelId="{578038A6-36EB-482A-B005-1894A7E57A06}" type="presParOf" srcId="{670C9404-CCB0-4B4F-ACDD-1C98021E45C5}" destId="{155A3625-F74D-4CB1-AA64-9CFCB6E2269D}" srcOrd="0" destOrd="0" presId="urn:microsoft.com/office/officeart/2005/8/layout/target3"/>
    <dgm:cxn modelId="{DB1FB85B-13DD-4114-9EE4-70467A448C35}" type="presParOf" srcId="{670C9404-CCB0-4B4F-ACDD-1C98021E45C5}" destId="{F0CF7321-DA88-4B9B-A09B-3B7D7A4E56A2}" srcOrd="1" destOrd="0" presId="urn:microsoft.com/office/officeart/2005/8/layout/target3"/>
    <dgm:cxn modelId="{4774AEDA-578E-432F-93A6-EE26A1220258}" type="presParOf" srcId="{670C9404-CCB0-4B4F-ACDD-1C98021E45C5}" destId="{E9CD57D5-7EAF-4199-8426-C801730AB3B7}" srcOrd="2" destOrd="0" presId="urn:microsoft.com/office/officeart/2005/8/layout/target3"/>
    <dgm:cxn modelId="{658DF78E-B3FE-4001-BA67-E2C0CA0B5EE8}" type="presParOf" srcId="{670C9404-CCB0-4B4F-ACDD-1C98021E45C5}" destId="{099AC496-C03E-40D3-9D7C-FF874F02021C}" srcOrd="3" destOrd="0" presId="urn:microsoft.com/office/officeart/2005/8/layout/target3"/>
    <dgm:cxn modelId="{6575A913-E11A-4CFA-B42B-BCFDEA8A327D}" type="presParOf" srcId="{670C9404-CCB0-4B4F-ACDD-1C98021E45C5}" destId="{8F869D40-8BCA-4016-A8D3-3BF0DB1DD8A6}" srcOrd="4" destOrd="0" presId="urn:microsoft.com/office/officeart/2005/8/layout/target3"/>
    <dgm:cxn modelId="{34DA88E2-95E1-47DA-9078-08363FEE61D8}" type="presParOf" srcId="{670C9404-CCB0-4B4F-ACDD-1C98021E45C5}" destId="{B77CFE11-E609-4F3D-B7B7-05375F06D770}" srcOrd="5" destOrd="0" presId="urn:microsoft.com/office/officeart/2005/8/layout/target3"/>
    <dgm:cxn modelId="{E03842EC-3CB7-4BC4-BEEE-3FBBFDD14FB9}" type="presParOf" srcId="{670C9404-CCB0-4B4F-ACDD-1C98021E45C5}" destId="{D6E7BE51-2E55-4B75-A8CD-97EA04724C8F}" srcOrd="6" destOrd="0" presId="urn:microsoft.com/office/officeart/2005/8/layout/target3"/>
    <dgm:cxn modelId="{887F4CAD-4302-4F5F-A0F1-215217554F1A}" type="presParOf" srcId="{670C9404-CCB0-4B4F-ACDD-1C98021E45C5}" destId="{B7A8CC83-1A90-4153-96EA-9AC6B89EAC0F}" srcOrd="7" destOrd="0" presId="urn:microsoft.com/office/officeart/2005/8/layout/target3"/>
    <dgm:cxn modelId="{A6FF50B5-EB1B-40D9-A5BD-461E8510A6BD}" type="presParOf" srcId="{670C9404-CCB0-4B4F-ACDD-1C98021E45C5}" destId="{9E13E283-2B6D-4610-83B9-E729B93C7F46}" srcOrd="8" destOrd="0" presId="urn:microsoft.com/office/officeart/2005/8/layout/target3"/>
    <dgm:cxn modelId="{69301CA8-1AE5-4A2B-9E5D-2F0368B9F950}" type="presParOf" srcId="{670C9404-CCB0-4B4F-ACDD-1C98021E45C5}" destId="{2D5C8EBC-A075-4F77-BE21-6C8DE9592882}" srcOrd="9" destOrd="0" presId="urn:microsoft.com/office/officeart/2005/8/layout/target3"/>
    <dgm:cxn modelId="{96F2BB85-94EB-4320-8306-0B764FBDEBF9}" type="presParOf" srcId="{670C9404-CCB0-4B4F-ACDD-1C98021E45C5}" destId="{09CC034B-1F54-4517-853E-7258537BF8D9}" srcOrd="10" destOrd="0" presId="urn:microsoft.com/office/officeart/2005/8/layout/target3"/>
    <dgm:cxn modelId="{561BBEBA-48BE-4CF1-B15D-37EF2A639C6C}" type="presParOf" srcId="{670C9404-CCB0-4B4F-ACDD-1C98021E45C5}" destId="{5344771A-0EC8-452B-8A29-9E28580675BD}" srcOrd="11" destOrd="0" presId="urn:microsoft.com/office/officeart/2005/8/layout/target3"/>
    <dgm:cxn modelId="{1ED0EDE3-4ACD-4DB8-98E2-2A790E78C421}" type="presParOf" srcId="{670C9404-CCB0-4B4F-ACDD-1C98021E45C5}" destId="{16ECF83A-2674-4BB3-8B98-BF16876FED32}" srcOrd="12" destOrd="0" presId="urn:microsoft.com/office/officeart/2005/8/layout/target3"/>
    <dgm:cxn modelId="{54AC5AD2-73E8-4FA3-9E83-3EBFBF4443C5}" type="presParOf" srcId="{670C9404-CCB0-4B4F-ACDD-1C98021E45C5}" destId="{1318119D-13FE-4C0C-8648-6026BC945E10}" srcOrd="13" destOrd="0" presId="urn:microsoft.com/office/officeart/2005/8/layout/target3"/>
    <dgm:cxn modelId="{B062E417-D00B-4DA2-BDEC-4E7182E84857}" type="presParOf" srcId="{670C9404-CCB0-4B4F-ACDD-1C98021E45C5}" destId="{D7F0810A-4742-434B-BDB4-B14DA48FE50C}" srcOrd="14" destOrd="0" presId="urn:microsoft.com/office/officeart/2005/8/layout/target3"/>
    <dgm:cxn modelId="{870EDEAD-BCC5-4E5B-B1FA-C8602F1CCEB0}" type="presParOf" srcId="{670C9404-CCB0-4B4F-ACDD-1C98021E45C5}" destId="{9092405D-3F22-4B39-A372-0B932A45D565}" srcOrd="15" destOrd="0" presId="urn:microsoft.com/office/officeart/2005/8/layout/target3"/>
    <dgm:cxn modelId="{BBA0E4B3-DB9D-41EA-B417-EA4B67B73D7D}" type="presParOf" srcId="{670C9404-CCB0-4B4F-ACDD-1C98021E45C5}" destId="{96584692-5BB4-4BBE-8572-0EBFFD07D2AD}" srcOrd="16" destOrd="0" presId="urn:microsoft.com/office/officeart/2005/8/layout/target3"/>
    <dgm:cxn modelId="{4204B44F-79B3-4EA4-94BD-71EB7C52B58E}" type="presParOf" srcId="{670C9404-CCB0-4B4F-ACDD-1C98021E45C5}" destId="{371B5B10-B9D4-454A-A66C-7FA2C613E165}" srcOrd="17" destOrd="0" presId="urn:microsoft.com/office/officeart/2005/8/layout/target3"/>
    <dgm:cxn modelId="{F705556C-F84D-4960-9CBC-C1C1BD300A73}" type="presParOf" srcId="{670C9404-CCB0-4B4F-ACDD-1C98021E45C5}" destId="{E5500A89-BEAE-479A-95A8-F97F7A0D199A}" srcOrd="18" destOrd="0" presId="urn:microsoft.com/office/officeart/2005/8/layout/target3"/>
    <dgm:cxn modelId="{7241DD99-564A-4879-BDD6-F02DDC95A3CB}" type="presParOf" srcId="{670C9404-CCB0-4B4F-ACDD-1C98021E45C5}" destId="{30919D25-3C3E-4654-AB86-003F153733AA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4C73CC-077A-4DDD-ACB0-69472BE96DDB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99E6AC-9F19-42AC-9722-182A1B068349}">
      <dgm:prSet phldrT="[Текст]" custT="1"/>
      <dgm:spPr/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Коллаген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E46C2468-7755-48AF-97C9-A7391253E1A3}" type="parTrans" cxnId="{996D6ABA-8BE5-4CEB-8205-52DF3E373F0D}">
      <dgm:prSet/>
      <dgm:spPr/>
      <dgm:t>
        <a:bodyPr/>
        <a:lstStyle/>
        <a:p>
          <a:endParaRPr lang="ru-RU"/>
        </a:p>
      </dgm:t>
    </dgm:pt>
    <dgm:pt modelId="{8D6EDAA8-E638-48B0-A6BF-212595040FB4}" type="sibTrans" cxnId="{996D6ABA-8BE5-4CEB-8205-52DF3E373F0D}">
      <dgm:prSet/>
      <dgm:spPr/>
      <dgm:t>
        <a:bodyPr/>
        <a:lstStyle/>
        <a:p>
          <a:endParaRPr lang="ru-RU"/>
        </a:p>
      </dgm:t>
    </dgm:pt>
    <dgm:pt modelId="{C1222DE9-398C-433D-B76B-95C36C23FB4C}">
      <dgm:prSet phldrT="[Текст]" custT="1"/>
      <dgm:spPr/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80 – 90% приходится на коллаген </a:t>
          </a:r>
          <a:r>
            <a:rPr lang="en-US" sz="2200" dirty="0" smtClean="0">
              <a:latin typeface="Times New Roman" pitchFamily="18" charset="0"/>
              <a:cs typeface="Times New Roman" pitchFamily="18" charset="0"/>
            </a:rPr>
            <a:t>II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типа, который погружен в макромолекулярные агрегаты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протеогликанов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. Остальные типы (</a:t>
          </a:r>
          <a:r>
            <a:rPr lang="en-US" sz="2200" dirty="0" smtClean="0">
              <a:latin typeface="Times New Roman" pitchFamily="18" charset="0"/>
              <a:cs typeface="Times New Roman" pitchFamily="18" charset="0"/>
            </a:rPr>
            <a:t>I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Х, Х</a:t>
          </a:r>
          <a:r>
            <a:rPr lang="en-US" sz="2200" dirty="0" smtClean="0">
              <a:latin typeface="Times New Roman" pitchFamily="18" charset="0"/>
              <a:cs typeface="Times New Roman" pitchFamily="18" charset="0"/>
            </a:rPr>
            <a:t>II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, Х</a:t>
          </a:r>
          <a:r>
            <a:rPr lang="en-US" sz="2200" dirty="0" smtClean="0">
              <a:latin typeface="Times New Roman" pitchFamily="18" charset="0"/>
              <a:cs typeface="Times New Roman" pitchFamily="18" charset="0"/>
            </a:rPr>
            <a:t>IV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) сшивают волокна коллагена </a:t>
          </a:r>
          <a:r>
            <a:rPr lang="en-US" sz="2200" dirty="0" smtClean="0">
              <a:latin typeface="Times New Roman" pitchFamily="18" charset="0"/>
              <a:cs typeface="Times New Roman" pitchFamily="18" charset="0"/>
            </a:rPr>
            <a:t>II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типа и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ковалентно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связывают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протеогликаны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. Особенность эластического и гиалинового хряща является содержание в нем коллагена </a:t>
          </a:r>
          <a:r>
            <a:rPr lang="en-US" sz="2200" dirty="0" smtClean="0">
              <a:latin typeface="Times New Roman" pitchFamily="18" charset="0"/>
              <a:cs typeface="Times New Roman" pitchFamily="18" charset="0"/>
            </a:rPr>
            <a:t>VI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типа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B88C6BF9-37A8-4CAC-8F6B-2C8DD8F6AF66}" type="parTrans" cxnId="{88BE9639-0057-4CEB-9BD6-5B16802E56D3}">
      <dgm:prSet/>
      <dgm:spPr/>
      <dgm:t>
        <a:bodyPr/>
        <a:lstStyle/>
        <a:p>
          <a:endParaRPr lang="ru-RU"/>
        </a:p>
      </dgm:t>
    </dgm:pt>
    <dgm:pt modelId="{B85E99DA-80EF-4AC4-AD32-5513306671B0}" type="sibTrans" cxnId="{88BE9639-0057-4CEB-9BD6-5B16802E56D3}">
      <dgm:prSet/>
      <dgm:spPr/>
      <dgm:t>
        <a:bodyPr/>
        <a:lstStyle/>
        <a:p>
          <a:endParaRPr lang="ru-RU"/>
        </a:p>
      </dgm:t>
    </dgm:pt>
    <dgm:pt modelId="{438B77D7-E83A-4287-B926-C2444FC394A2}">
      <dgm:prSet phldrT="[Текст]" custT="1"/>
      <dgm:spPr/>
      <dgm:t>
        <a:bodyPr/>
        <a:lstStyle/>
        <a:p>
          <a:r>
            <a:rPr lang="ru-RU" sz="2200" b="1" dirty="0" err="1" smtClean="0">
              <a:latin typeface="Times New Roman" pitchFamily="18" charset="0"/>
              <a:cs typeface="Times New Roman" pitchFamily="18" charset="0"/>
            </a:rPr>
            <a:t>Агрекан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– основной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протеогликан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хрящевой ткани. 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B6127C65-B61E-4A01-9D91-A923BB2FDA9B}" type="parTrans" cxnId="{555ECF97-E1D1-4E46-B4D1-14F140AD9479}">
      <dgm:prSet/>
      <dgm:spPr/>
      <dgm:t>
        <a:bodyPr/>
        <a:lstStyle/>
        <a:p>
          <a:endParaRPr lang="ru-RU"/>
        </a:p>
      </dgm:t>
    </dgm:pt>
    <dgm:pt modelId="{49C059F9-97CF-4E12-AD96-B3D33D7F88D2}" type="sibTrans" cxnId="{555ECF97-E1D1-4E46-B4D1-14F140AD9479}">
      <dgm:prSet/>
      <dgm:spPr/>
      <dgm:t>
        <a:bodyPr/>
        <a:lstStyle/>
        <a:p>
          <a:endParaRPr lang="ru-RU"/>
        </a:p>
      </dgm:t>
    </dgm:pt>
    <dgm:pt modelId="{9C46E194-0EF6-4753-ACEF-8AFDD6142065}">
      <dgm:prSet phldrT="[Текст]" custT="1"/>
      <dgm:spPr/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Молекула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агрекана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представлена одной полипептидной цепью (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коровый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белок) с присоединенными к ней до 100 цепей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хондроитинсульфата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и 10 цепей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кератинсульфата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Агрекан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связывается с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гиалуроновой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кислотой.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AD7D68C5-EB78-4273-A183-82D668E790CD}" type="parTrans" cxnId="{371E6F0C-1F95-4D8B-A0F7-49207D08A1EA}">
      <dgm:prSet/>
      <dgm:spPr/>
      <dgm:t>
        <a:bodyPr/>
        <a:lstStyle/>
        <a:p>
          <a:endParaRPr lang="ru-RU"/>
        </a:p>
      </dgm:t>
    </dgm:pt>
    <dgm:pt modelId="{AC06A16E-7762-4550-8160-41E6CCE2890A}" type="sibTrans" cxnId="{371E6F0C-1F95-4D8B-A0F7-49207D08A1EA}">
      <dgm:prSet/>
      <dgm:spPr/>
      <dgm:t>
        <a:bodyPr/>
        <a:lstStyle/>
        <a:p>
          <a:endParaRPr lang="ru-RU"/>
        </a:p>
      </dgm:t>
    </dgm:pt>
    <dgm:pt modelId="{F08BB39C-C40A-4984-B797-066221816D23}">
      <dgm:prSet phldrT="[Текст]" custT="1"/>
      <dgm:spPr/>
      <dgm:t>
        <a:bodyPr/>
        <a:lstStyle/>
        <a:p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Специфические </a:t>
          </a:r>
          <a:r>
            <a:rPr lang="ru-RU" sz="2200" b="1" dirty="0" err="1" smtClean="0">
              <a:latin typeface="Times New Roman" pitchFamily="18" charset="0"/>
              <a:cs typeface="Times New Roman" pitchFamily="18" charset="0"/>
            </a:rPr>
            <a:t>неколлагеновые</a:t>
          </a:r>
          <a:r>
            <a:rPr lang="ru-RU" sz="2200" b="1" dirty="0" smtClean="0">
              <a:latin typeface="Times New Roman" pitchFamily="18" charset="0"/>
              <a:cs typeface="Times New Roman" pitchFamily="18" charset="0"/>
            </a:rPr>
            <a:t> белки</a:t>
          </a:r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A326AEE8-7207-4E08-8F5C-C14B2FDF7E60}" type="parTrans" cxnId="{4FD21D4D-DFA2-4343-9A5B-CF01B5D729EE}">
      <dgm:prSet/>
      <dgm:spPr/>
      <dgm:t>
        <a:bodyPr/>
        <a:lstStyle/>
        <a:p>
          <a:endParaRPr lang="ru-RU"/>
        </a:p>
      </dgm:t>
    </dgm:pt>
    <dgm:pt modelId="{F2D6B4A0-4DF7-4ACA-92DC-F7E7A828A17F}" type="sibTrans" cxnId="{4FD21D4D-DFA2-4343-9A5B-CF01B5D729EE}">
      <dgm:prSet/>
      <dgm:spPr/>
      <dgm:t>
        <a:bodyPr/>
        <a:lstStyle/>
        <a:p>
          <a:endParaRPr lang="ru-RU"/>
        </a:p>
      </dgm:t>
    </dgm:pt>
    <dgm:pt modelId="{052EDF2B-4DB2-4FE8-B5E9-B7EE187F927B}">
      <dgm:prSet phldrT="[Текст]" custT="1"/>
      <dgm:spPr/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Большинство из них в матриксе хряща присутствует только в период морфогенеза, обызвествления хряща либо  при определенных патологических ситуациях. Чаще всего это </a:t>
          </a:r>
          <a:r>
            <a:rPr lang="ru-RU" sz="2200" dirty="0" err="1" smtClean="0">
              <a:latin typeface="Times New Roman" pitchFamily="18" charset="0"/>
              <a:cs typeface="Times New Roman" pitchFamily="18" charset="0"/>
            </a:rPr>
            <a:t>кальцийсвязывающие</a:t>
          </a:r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 белки.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74080D3A-BC60-4F3B-9E0F-E3B29F665217}" type="parTrans" cxnId="{C0DD7029-A21C-4A34-A543-2E0E352E3FD2}">
      <dgm:prSet/>
      <dgm:spPr/>
      <dgm:t>
        <a:bodyPr/>
        <a:lstStyle/>
        <a:p>
          <a:endParaRPr lang="ru-RU"/>
        </a:p>
      </dgm:t>
    </dgm:pt>
    <dgm:pt modelId="{73F06633-489B-42BA-B295-92EC959CC11C}" type="sibTrans" cxnId="{C0DD7029-A21C-4A34-A543-2E0E352E3FD2}">
      <dgm:prSet/>
      <dgm:spPr/>
      <dgm:t>
        <a:bodyPr/>
        <a:lstStyle/>
        <a:p>
          <a:endParaRPr lang="ru-RU"/>
        </a:p>
      </dgm:t>
    </dgm:pt>
    <dgm:pt modelId="{654C55F5-D243-4438-8F3F-1914102049D0}" type="pres">
      <dgm:prSet presAssocID="{6A4C73CC-077A-4DDD-ACB0-69472BE96DD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EB3C38-8B1E-4B83-8F0F-46FC846F66F6}" type="pres">
      <dgm:prSet presAssocID="{3B99E6AC-9F19-42AC-9722-182A1B068349}" presName="comp" presStyleCnt="0"/>
      <dgm:spPr/>
    </dgm:pt>
    <dgm:pt modelId="{59198CDB-7E02-4BF1-8B10-6867C100D271}" type="pres">
      <dgm:prSet presAssocID="{3B99E6AC-9F19-42AC-9722-182A1B068349}" presName="box" presStyleLbl="node1" presStyleIdx="0" presStyleCnt="3" custScaleY="141155"/>
      <dgm:spPr/>
      <dgm:t>
        <a:bodyPr/>
        <a:lstStyle/>
        <a:p>
          <a:endParaRPr lang="ru-RU"/>
        </a:p>
      </dgm:t>
    </dgm:pt>
    <dgm:pt modelId="{4607ECAE-2F3A-4C8B-A119-4970CD4B0213}" type="pres">
      <dgm:prSet presAssocID="{3B99E6AC-9F19-42AC-9722-182A1B068349}" presName="img" presStyleLbl="fgImgPlace1" presStyleIdx="0" presStyleCnt="3" custLinFactNeighborX="1311" custLinFactNeighborY="145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D9AC24C-4250-4048-A8B7-BA1327FDE152}" type="pres">
      <dgm:prSet presAssocID="{3B99E6AC-9F19-42AC-9722-182A1B06834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49FF9A-778E-4B59-984C-8C522E6A42AD}" type="pres">
      <dgm:prSet presAssocID="{8D6EDAA8-E638-48B0-A6BF-212595040FB4}" presName="spacer" presStyleCnt="0"/>
      <dgm:spPr/>
    </dgm:pt>
    <dgm:pt modelId="{3909E5AB-7836-4517-8714-EB5C329F47AF}" type="pres">
      <dgm:prSet presAssocID="{438B77D7-E83A-4287-B926-C2444FC394A2}" presName="comp" presStyleCnt="0"/>
      <dgm:spPr/>
    </dgm:pt>
    <dgm:pt modelId="{018ABC81-05AB-42F6-9446-C44A277CBB6D}" type="pres">
      <dgm:prSet presAssocID="{438B77D7-E83A-4287-B926-C2444FC394A2}" presName="box" presStyleLbl="node1" presStyleIdx="1" presStyleCnt="3" custScaleY="115861"/>
      <dgm:spPr/>
      <dgm:t>
        <a:bodyPr/>
        <a:lstStyle/>
        <a:p>
          <a:endParaRPr lang="ru-RU"/>
        </a:p>
      </dgm:t>
    </dgm:pt>
    <dgm:pt modelId="{790EB1C1-4048-4401-BB39-8C451694AFEB}" type="pres">
      <dgm:prSet presAssocID="{438B77D7-E83A-4287-B926-C2444FC394A2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A8CB4A7-9FFC-40F1-8461-7C8479808DF1}" type="pres">
      <dgm:prSet presAssocID="{438B77D7-E83A-4287-B926-C2444FC394A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2D2AA-D0D9-4AEE-87A7-4726B8E19807}" type="pres">
      <dgm:prSet presAssocID="{49C059F9-97CF-4E12-AD96-B3D33D7F88D2}" presName="spacer" presStyleCnt="0"/>
      <dgm:spPr/>
    </dgm:pt>
    <dgm:pt modelId="{BDABFFDD-EE23-4E4B-8583-9ED1D6D529A5}" type="pres">
      <dgm:prSet presAssocID="{F08BB39C-C40A-4984-B797-066221816D23}" presName="comp" presStyleCnt="0"/>
      <dgm:spPr/>
    </dgm:pt>
    <dgm:pt modelId="{06D51801-BDD5-4428-8DFC-32611B68230A}" type="pres">
      <dgm:prSet presAssocID="{F08BB39C-C40A-4984-B797-066221816D23}" presName="box" presStyleLbl="node1" presStyleIdx="2" presStyleCnt="3" custScaleY="100339"/>
      <dgm:spPr/>
      <dgm:t>
        <a:bodyPr/>
        <a:lstStyle/>
        <a:p>
          <a:endParaRPr lang="ru-RU"/>
        </a:p>
      </dgm:t>
    </dgm:pt>
    <dgm:pt modelId="{A20754BB-C52D-47D7-AC1F-6D5904E02135}" type="pres">
      <dgm:prSet presAssocID="{F08BB39C-C40A-4984-B797-066221816D23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37F5276-75A4-40F9-9ECB-0A798EB7F198}" type="pres">
      <dgm:prSet presAssocID="{F08BB39C-C40A-4984-B797-066221816D2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7DAEF9-206D-4663-9752-C73A8BE96C60}" type="presOf" srcId="{C1222DE9-398C-433D-B76B-95C36C23FB4C}" destId="{8D9AC24C-4250-4048-A8B7-BA1327FDE152}" srcOrd="1" destOrd="1" presId="urn:microsoft.com/office/officeart/2005/8/layout/vList4#1"/>
    <dgm:cxn modelId="{996D6ABA-8BE5-4CEB-8205-52DF3E373F0D}" srcId="{6A4C73CC-077A-4DDD-ACB0-69472BE96DDB}" destId="{3B99E6AC-9F19-42AC-9722-182A1B068349}" srcOrd="0" destOrd="0" parTransId="{E46C2468-7755-48AF-97C9-A7391253E1A3}" sibTransId="{8D6EDAA8-E638-48B0-A6BF-212595040FB4}"/>
    <dgm:cxn modelId="{A1FD864E-F81F-411D-AF6B-7007AF1A6813}" type="presOf" srcId="{F08BB39C-C40A-4984-B797-066221816D23}" destId="{06D51801-BDD5-4428-8DFC-32611B68230A}" srcOrd="0" destOrd="0" presId="urn:microsoft.com/office/officeart/2005/8/layout/vList4#1"/>
    <dgm:cxn modelId="{5B25CE8C-A6D2-4FD1-8D98-0E4E9730D447}" type="presOf" srcId="{052EDF2B-4DB2-4FE8-B5E9-B7EE187F927B}" destId="{06D51801-BDD5-4428-8DFC-32611B68230A}" srcOrd="0" destOrd="1" presId="urn:microsoft.com/office/officeart/2005/8/layout/vList4#1"/>
    <dgm:cxn modelId="{4FD21D4D-DFA2-4343-9A5B-CF01B5D729EE}" srcId="{6A4C73CC-077A-4DDD-ACB0-69472BE96DDB}" destId="{F08BB39C-C40A-4984-B797-066221816D23}" srcOrd="2" destOrd="0" parTransId="{A326AEE8-7207-4E08-8F5C-C14B2FDF7E60}" sibTransId="{F2D6B4A0-4DF7-4ACA-92DC-F7E7A828A17F}"/>
    <dgm:cxn modelId="{1CE582BC-9EA3-45B6-9880-21973188BC1A}" type="presOf" srcId="{3B99E6AC-9F19-42AC-9722-182A1B068349}" destId="{59198CDB-7E02-4BF1-8B10-6867C100D271}" srcOrd="0" destOrd="0" presId="urn:microsoft.com/office/officeart/2005/8/layout/vList4#1"/>
    <dgm:cxn modelId="{06EBD168-7FE2-4453-B24E-23B91452CCDF}" type="presOf" srcId="{C1222DE9-398C-433D-B76B-95C36C23FB4C}" destId="{59198CDB-7E02-4BF1-8B10-6867C100D271}" srcOrd="0" destOrd="1" presId="urn:microsoft.com/office/officeart/2005/8/layout/vList4#1"/>
    <dgm:cxn modelId="{FEB87809-0A6A-4D13-8ACF-465CCE49B3DC}" type="presOf" srcId="{9C46E194-0EF6-4753-ACEF-8AFDD6142065}" destId="{018ABC81-05AB-42F6-9446-C44A277CBB6D}" srcOrd="0" destOrd="1" presId="urn:microsoft.com/office/officeart/2005/8/layout/vList4#1"/>
    <dgm:cxn modelId="{4738AD98-8126-4E6F-8582-4FB58C9FB341}" type="presOf" srcId="{3B99E6AC-9F19-42AC-9722-182A1B068349}" destId="{8D9AC24C-4250-4048-A8B7-BA1327FDE152}" srcOrd="1" destOrd="0" presId="urn:microsoft.com/office/officeart/2005/8/layout/vList4#1"/>
    <dgm:cxn modelId="{4F3F16BB-DAAA-458D-BC74-2D4701262BDA}" type="presOf" srcId="{052EDF2B-4DB2-4FE8-B5E9-B7EE187F927B}" destId="{637F5276-75A4-40F9-9ECB-0A798EB7F198}" srcOrd="1" destOrd="1" presId="urn:microsoft.com/office/officeart/2005/8/layout/vList4#1"/>
    <dgm:cxn modelId="{239AEE77-B36E-410C-878E-15B4F84B728A}" type="presOf" srcId="{438B77D7-E83A-4287-B926-C2444FC394A2}" destId="{5A8CB4A7-9FFC-40F1-8461-7C8479808DF1}" srcOrd="1" destOrd="0" presId="urn:microsoft.com/office/officeart/2005/8/layout/vList4#1"/>
    <dgm:cxn modelId="{C0DD7029-A21C-4A34-A543-2E0E352E3FD2}" srcId="{F08BB39C-C40A-4984-B797-066221816D23}" destId="{052EDF2B-4DB2-4FE8-B5E9-B7EE187F927B}" srcOrd="0" destOrd="0" parTransId="{74080D3A-BC60-4F3B-9E0F-E3B29F665217}" sibTransId="{73F06633-489B-42BA-B295-92EC959CC11C}"/>
    <dgm:cxn modelId="{323D5D99-C735-430F-8A7D-A7E567A229C7}" type="presOf" srcId="{F08BB39C-C40A-4984-B797-066221816D23}" destId="{637F5276-75A4-40F9-9ECB-0A798EB7F198}" srcOrd="1" destOrd="0" presId="urn:microsoft.com/office/officeart/2005/8/layout/vList4#1"/>
    <dgm:cxn modelId="{A9BD5E51-9EEB-4E1A-B100-E3AB603EFFE3}" type="presOf" srcId="{6A4C73CC-077A-4DDD-ACB0-69472BE96DDB}" destId="{654C55F5-D243-4438-8F3F-1914102049D0}" srcOrd="0" destOrd="0" presId="urn:microsoft.com/office/officeart/2005/8/layout/vList4#1"/>
    <dgm:cxn modelId="{371E6F0C-1F95-4D8B-A0F7-49207D08A1EA}" srcId="{438B77D7-E83A-4287-B926-C2444FC394A2}" destId="{9C46E194-0EF6-4753-ACEF-8AFDD6142065}" srcOrd="0" destOrd="0" parTransId="{AD7D68C5-EB78-4273-A183-82D668E790CD}" sibTransId="{AC06A16E-7762-4550-8160-41E6CCE2890A}"/>
    <dgm:cxn modelId="{88BE9639-0057-4CEB-9BD6-5B16802E56D3}" srcId="{3B99E6AC-9F19-42AC-9722-182A1B068349}" destId="{C1222DE9-398C-433D-B76B-95C36C23FB4C}" srcOrd="0" destOrd="0" parTransId="{B88C6BF9-37A8-4CAC-8F6B-2C8DD8F6AF66}" sibTransId="{B85E99DA-80EF-4AC4-AD32-5513306671B0}"/>
    <dgm:cxn modelId="{F05787C5-F519-4BF1-98B9-07D6FBC42D80}" type="presOf" srcId="{438B77D7-E83A-4287-B926-C2444FC394A2}" destId="{018ABC81-05AB-42F6-9446-C44A277CBB6D}" srcOrd="0" destOrd="0" presId="urn:microsoft.com/office/officeart/2005/8/layout/vList4#1"/>
    <dgm:cxn modelId="{555ECF97-E1D1-4E46-B4D1-14F140AD9479}" srcId="{6A4C73CC-077A-4DDD-ACB0-69472BE96DDB}" destId="{438B77D7-E83A-4287-B926-C2444FC394A2}" srcOrd="1" destOrd="0" parTransId="{B6127C65-B61E-4A01-9D91-A923BB2FDA9B}" sibTransId="{49C059F9-97CF-4E12-AD96-B3D33D7F88D2}"/>
    <dgm:cxn modelId="{196CDC9F-21E8-4BDA-8BD0-1D378431087D}" type="presOf" srcId="{9C46E194-0EF6-4753-ACEF-8AFDD6142065}" destId="{5A8CB4A7-9FFC-40F1-8461-7C8479808DF1}" srcOrd="1" destOrd="1" presId="urn:microsoft.com/office/officeart/2005/8/layout/vList4#1"/>
    <dgm:cxn modelId="{46C73B18-6F98-4CD8-A33C-8F08313C26EF}" type="presParOf" srcId="{654C55F5-D243-4438-8F3F-1914102049D0}" destId="{73EB3C38-8B1E-4B83-8F0F-46FC846F66F6}" srcOrd="0" destOrd="0" presId="urn:microsoft.com/office/officeart/2005/8/layout/vList4#1"/>
    <dgm:cxn modelId="{A9533FC4-F060-4987-BE3F-E594F186C460}" type="presParOf" srcId="{73EB3C38-8B1E-4B83-8F0F-46FC846F66F6}" destId="{59198CDB-7E02-4BF1-8B10-6867C100D271}" srcOrd="0" destOrd="0" presId="urn:microsoft.com/office/officeart/2005/8/layout/vList4#1"/>
    <dgm:cxn modelId="{8CF774AC-BF78-4DB2-9103-191F2AE07444}" type="presParOf" srcId="{73EB3C38-8B1E-4B83-8F0F-46FC846F66F6}" destId="{4607ECAE-2F3A-4C8B-A119-4970CD4B0213}" srcOrd="1" destOrd="0" presId="urn:microsoft.com/office/officeart/2005/8/layout/vList4#1"/>
    <dgm:cxn modelId="{9E0AD865-9130-4908-9F8B-4B77C220B9C8}" type="presParOf" srcId="{73EB3C38-8B1E-4B83-8F0F-46FC846F66F6}" destId="{8D9AC24C-4250-4048-A8B7-BA1327FDE152}" srcOrd="2" destOrd="0" presId="urn:microsoft.com/office/officeart/2005/8/layout/vList4#1"/>
    <dgm:cxn modelId="{0C88C237-69C3-47F1-AEF0-9481DFC0E1CB}" type="presParOf" srcId="{654C55F5-D243-4438-8F3F-1914102049D0}" destId="{1F49FF9A-778E-4B59-984C-8C522E6A42AD}" srcOrd="1" destOrd="0" presId="urn:microsoft.com/office/officeart/2005/8/layout/vList4#1"/>
    <dgm:cxn modelId="{9495C624-2999-44B7-A0E0-B3325DC75A1C}" type="presParOf" srcId="{654C55F5-D243-4438-8F3F-1914102049D0}" destId="{3909E5AB-7836-4517-8714-EB5C329F47AF}" srcOrd="2" destOrd="0" presId="urn:microsoft.com/office/officeart/2005/8/layout/vList4#1"/>
    <dgm:cxn modelId="{3C5A8903-A568-40A1-B761-0B04BA754AEB}" type="presParOf" srcId="{3909E5AB-7836-4517-8714-EB5C329F47AF}" destId="{018ABC81-05AB-42F6-9446-C44A277CBB6D}" srcOrd="0" destOrd="0" presId="urn:microsoft.com/office/officeart/2005/8/layout/vList4#1"/>
    <dgm:cxn modelId="{C3CF3690-EC3F-4009-A72D-52440A34A99F}" type="presParOf" srcId="{3909E5AB-7836-4517-8714-EB5C329F47AF}" destId="{790EB1C1-4048-4401-BB39-8C451694AFEB}" srcOrd="1" destOrd="0" presId="urn:microsoft.com/office/officeart/2005/8/layout/vList4#1"/>
    <dgm:cxn modelId="{D450CF42-5744-4828-9546-DA971139A8B0}" type="presParOf" srcId="{3909E5AB-7836-4517-8714-EB5C329F47AF}" destId="{5A8CB4A7-9FFC-40F1-8461-7C8479808DF1}" srcOrd="2" destOrd="0" presId="urn:microsoft.com/office/officeart/2005/8/layout/vList4#1"/>
    <dgm:cxn modelId="{6E46A800-1B10-4C96-9203-6C88B3BC8829}" type="presParOf" srcId="{654C55F5-D243-4438-8F3F-1914102049D0}" destId="{8052D2AA-D0D9-4AEE-87A7-4726B8E19807}" srcOrd="3" destOrd="0" presId="urn:microsoft.com/office/officeart/2005/8/layout/vList4#1"/>
    <dgm:cxn modelId="{825FF026-62D9-4662-A677-5A8FE9F706EB}" type="presParOf" srcId="{654C55F5-D243-4438-8F3F-1914102049D0}" destId="{BDABFFDD-EE23-4E4B-8583-9ED1D6D529A5}" srcOrd="4" destOrd="0" presId="urn:microsoft.com/office/officeart/2005/8/layout/vList4#1"/>
    <dgm:cxn modelId="{DE37EC3D-9E52-47C7-9384-CC8C41A7C941}" type="presParOf" srcId="{BDABFFDD-EE23-4E4B-8583-9ED1D6D529A5}" destId="{06D51801-BDD5-4428-8DFC-32611B68230A}" srcOrd="0" destOrd="0" presId="urn:microsoft.com/office/officeart/2005/8/layout/vList4#1"/>
    <dgm:cxn modelId="{B0720A47-72BC-4578-8765-40489901DF47}" type="presParOf" srcId="{BDABFFDD-EE23-4E4B-8583-9ED1D6D529A5}" destId="{A20754BB-C52D-47D7-AC1F-6D5904E02135}" srcOrd="1" destOrd="0" presId="urn:microsoft.com/office/officeart/2005/8/layout/vList4#1"/>
    <dgm:cxn modelId="{7AEA8D16-0A93-4BC2-ACAA-BD0E38A4F9BD}" type="presParOf" srcId="{BDABFFDD-EE23-4E4B-8583-9ED1D6D529A5}" destId="{637F5276-75A4-40F9-9ECB-0A798EB7F19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67A75F-52CE-41C6-BD7B-5AB5A608F87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33881F-3587-47BF-ACB2-29DFCA797599}">
      <dgm:prSet phldrT="[Текст]" custT="1"/>
      <dgm:spPr/>
      <dgm:t>
        <a:bodyPr/>
        <a:lstStyle/>
        <a:p>
          <a:r>
            <a:rPr lang="ru-RU" sz="1800" dirty="0" smtClean="0"/>
            <a:t>СТРУКТУРЫ ХРЯЩА</a:t>
          </a:r>
          <a:endParaRPr lang="ru-RU" sz="1800" dirty="0"/>
        </a:p>
      </dgm:t>
    </dgm:pt>
    <dgm:pt modelId="{8DD5F3BF-1078-4883-A723-743F1F2FB0EC}" type="parTrans" cxnId="{4451A326-6874-424B-8364-610CD0472374}">
      <dgm:prSet/>
      <dgm:spPr/>
      <dgm:t>
        <a:bodyPr/>
        <a:lstStyle/>
        <a:p>
          <a:endParaRPr lang="ru-RU"/>
        </a:p>
      </dgm:t>
    </dgm:pt>
    <dgm:pt modelId="{AF7AB65E-0744-41F2-BD92-B52BCF87707E}" type="sibTrans" cxnId="{4451A326-6874-424B-8364-610CD0472374}">
      <dgm:prSet/>
      <dgm:spPr/>
      <dgm:t>
        <a:bodyPr/>
        <a:lstStyle/>
        <a:p>
          <a:endParaRPr lang="ru-RU"/>
        </a:p>
      </dgm:t>
    </dgm:pt>
    <dgm:pt modelId="{B57CFF7F-D197-4432-BDC9-DB0E32975C94}" type="asst">
      <dgm:prSet phldrT="[Текст]" custT="1"/>
      <dgm:spPr/>
      <dgm:t>
        <a:bodyPr/>
        <a:lstStyle/>
        <a:p>
          <a:r>
            <a:rPr lang="ru-RU" sz="2400" dirty="0" smtClean="0"/>
            <a:t>КЛЕТКИ</a:t>
          </a:r>
          <a:endParaRPr lang="ru-RU" sz="2400" dirty="0"/>
        </a:p>
      </dgm:t>
    </dgm:pt>
    <dgm:pt modelId="{EC72974E-F3C7-47E5-BDF4-770098BBD87B}" type="parTrans" cxnId="{C81B8A0D-4168-463A-9878-C2449E8EAFB3}">
      <dgm:prSet/>
      <dgm:spPr/>
      <dgm:t>
        <a:bodyPr/>
        <a:lstStyle/>
        <a:p>
          <a:endParaRPr lang="ru-RU"/>
        </a:p>
      </dgm:t>
    </dgm:pt>
    <dgm:pt modelId="{82F72E79-02B9-49AD-A003-4DD23A506A3F}" type="sibTrans" cxnId="{C81B8A0D-4168-463A-9878-C2449E8EAFB3}">
      <dgm:prSet/>
      <dgm:spPr/>
      <dgm:t>
        <a:bodyPr/>
        <a:lstStyle/>
        <a:p>
          <a:endParaRPr lang="ru-RU"/>
        </a:p>
      </dgm:t>
    </dgm:pt>
    <dgm:pt modelId="{F5A96EE3-B9BF-4389-A161-E5A1ED0F9648}" type="asst">
      <dgm:prSet custT="1"/>
      <dgm:spPr/>
      <dgm:t>
        <a:bodyPr/>
        <a:lstStyle/>
        <a:p>
          <a:r>
            <a:rPr lang="ru-RU" sz="2400" dirty="0" smtClean="0"/>
            <a:t>МАТРИКС</a:t>
          </a:r>
          <a:endParaRPr lang="ru-RU" sz="2400" dirty="0"/>
        </a:p>
      </dgm:t>
    </dgm:pt>
    <dgm:pt modelId="{AEB8AEB8-C681-41E3-B521-9AF483C220FA}" type="parTrans" cxnId="{E0F592CE-65D3-4B0B-BFD3-FC4634ABA779}">
      <dgm:prSet/>
      <dgm:spPr/>
      <dgm:t>
        <a:bodyPr/>
        <a:lstStyle/>
        <a:p>
          <a:endParaRPr lang="ru-RU"/>
        </a:p>
      </dgm:t>
    </dgm:pt>
    <dgm:pt modelId="{51CD349F-BC57-45DA-94D4-2FAE1A071484}" type="sibTrans" cxnId="{E0F592CE-65D3-4B0B-BFD3-FC4634ABA779}">
      <dgm:prSet/>
      <dgm:spPr/>
      <dgm:t>
        <a:bodyPr/>
        <a:lstStyle/>
        <a:p>
          <a:endParaRPr lang="ru-RU"/>
        </a:p>
      </dgm:t>
    </dgm:pt>
    <dgm:pt modelId="{9CAC16C8-3D56-4267-8E77-62CB1B53042D}" type="asst">
      <dgm:prSet custT="1"/>
      <dgm:spPr/>
      <dgm:t>
        <a:bodyPr/>
        <a:lstStyle/>
        <a:p>
          <a:r>
            <a:rPr lang="ru-RU" sz="2000" dirty="0" smtClean="0"/>
            <a:t>ХОНДРОГЕННЫЕ</a:t>
          </a:r>
          <a:endParaRPr lang="ru-RU" sz="2000" dirty="0"/>
        </a:p>
      </dgm:t>
    </dgm:pt>
    <dgm:pt modelId="{E8C8A902-925F-4EBB-9BAB-9725D279EAD3}" type="parTrans" cxnId="{8FCA76AC-D13B-4B47-A013-7A44EB0234E5}">
      <dgm:prSet/>
      <dgm:spPr/>
      <dgm:t>
        <a:bodyPr/>
        <a:lstStyle/>
        <a:p>
          <a:endParaRPr lang="ru-RU"/>
        </a:p>
      </dgm:t>
    </dgm:pt>
    <dgm:pt modelId="{AF09C038-7EB1-4FC1-9E4F-16809AC6DE62}" type="sibTrans" cxnId="{8FCA76AC-D13B-4B47-A013-7A44EB0234E5}">
      <dgm:prSet/>
      <dgm:spPr/>
      <dgm:t>
        <a:bodyPr/>
        <a:lstStyle/>
        <a:p>
          <a:endParaRPr lang="ru-RU"/>
        </a:p>
      </dgm:t>
    </dgm:pt>
    <dgm:pt modelId="{4A1277A6-AF4F-4F15-9DBF-AB187E224FCC}" type="asst">
      <dgm:prSet custT="1"/>
      <dgm:spPr/>
      <dgm:t>
        <a:bodyPr/>
        <a:lstStyle/>
        <a:p>
          <a:r>
            <a:rPr lang="ru-RU" sz="1400" dirty="0" smtClean="0"/>
            <a:t>Синтез коллагена </a:t>
          </a:r>
          <a:r>
            <a:rPr lang="en-US" sz="1400" dirty="0" smtClean="0">
              <a:latin typeface="Calibri"/>
              <a:cs typeface="Calibri"/>
            </a:rPr>
            <a:t>I</a:t>
          </a:r>
          <a:r>
            <a:rPr lang="ru-RU" sz="1400" dirty="0" smtClean="0">
              <a:latin typeface="Calibri"/>
              <a:cs typeface="Calibri"/>
            </a:rPr>
            <a:t>, </a:t>
          </a:r>
          <a:r>
            <a:rPr lang="en-US" sz="1400" dirty="0" smtClean="0">
              <a:latin typeface="Calibri"/>
              <a:cs typeface="Calibri"/>
            </a:rPr>
            <a:t>III</a:t>
          </a:r>
          <a:r>
            <a:rPr lang="ru-RU" sz="1400" dirty="0" smtClean="0">
              <a:latin typeface="Calibri"/>
              <a:cs typeface="Calibri"/>
            </a:rPr>
            <a:t> типов, высокомолекулярной </a:t>
          </a:r>
          <a:r>
            <a:rPr lang="ru-RU" sz="1400" dirty="0" err="1" smtClean="0">
              <a:latin typeface="Calibri"/>
              <a:cs typeface="Calibri"/>
            </a:rPr>
            <a:t>гиалуроновой</a:t>
          </a:r>
          <a:r>
            <a:rPr lang="ru-RU" sz="1400" dirty="0" smtClean="0">
              <a:latin typeface="Calibri"/>
              <a:cs typeface="Calibri"/>
            </a:rPr>
            <a:t> кислоты</a:t>
          </a:r>
          <a:endParaRPr lang="ru-RU" sz="1400" dirty="0"/>
        </a:p>
      </dgm:t>
    </dgm:pt>
    <dgm:pt modelId="{E6899BD7-06B6-47EA-9A6A-15AC145ACE8C}" type="parTrans" cxnId="{CADF3228-B9CC-4161-830F-6D76C6C94488}">
      <dgm:prSet/>
      <dgm:spPr/>
      <dgm:t>
        <a:bodyPr/>
        <a:lstStyle/>
        <a:p>
          <a:endParaRPr lang="ru-RU"/>
        </a:p>
      </dgm:t>
    </dgm:pt>
    <dgm:pt modelId="{CF2E7678-196B-4DF1-877E-E4DDFF068C42}" type="sibTrans" cxnId="{CADF3228-B9CC-4161-830F-6D76C6C94488}">
      <dgm:prSet/>
      <dgm:spPr/>
      <dgm:t>
        <a:bodyPr/>
        <a:lstStyle/>
        <a:p>
          <a:endParaRPr lang="ru-RU"/>
        </a:p>
      </dgm:t>
    </dgm:pt>
    <dgm:pt modelId="{5CD6AB7C-AF40-4482-9F84-4B9D77F230D1}" type="asst">
      <dgm:prSet/>
      <dgm:spPr/>
      <dgm:t>
        <a:bodyPr/>
        <a:lstStyle/>
        <a:p>
          <a:r>
            <a:rPr lang="ru-RU" dirty="0" smtClean="0"/>
            <a:t>ХОНДРОБЛАСТЫ</a:t>
          </a:r>
          <a:endParaRPr lang="ru-RU" dirty="0"/>
        </a:p>
      </dgm:t>
    </dgm:pt>
    <dgm:pt modelId="{81527A7E-3F62-4C42-9A13-26D231941DD6}" type="parTrans" cxnId="{5D44C087-8110-46BC-97A3-1D1898132F58}">
      <dgm:prSet/>
      <dgm:spPr/>
      <dgm:t>
        <a:bodyPr/>
        <a:lstStyle/>
        <a:p>
          <a:endParaRPr lang="ru-RU"/>
        </a:p>
      </dgm:t>
    </dgm:pt>
    <dgm:pt modelId="{F8115DED-96D2-46AE-B995-1EAF431E867C}" type="sibTrans" cxnId="{5D44C087-8110-46BC-97A3-1D1898132F58}">
      <dgm:prSet/>
      <dgm:spPr/>
      <dgm:t>
        <a:bodyPr/>
        <a:lstStyle/>
        <a:p>
          <a:endParaRPr lang="ru-RU"/>
        </a:p>
      </dgm:t>
    </dgm:pt>
    <dgm:pt modelId="{BBF3B42A-EC73-4C42-9485-3A908E53C063}" type="asst">
      <dgm:prSet custT="1"/>
      <dgm:spPr/>
      <dgm:t>
        <a:bodyPr/>
        <a:lstStyle/>
        <a:p>
          <a:r>
            <a:rPr lang="ru-RU" sz="1200" dirty="0" smtClean="0"/>
            <a:t>Образование коллагенов </a:t>
          </a:r>
          <a:r>
            <a:rPr lang="en-US" sz="1200" dirty="0" smtClean="0">
              <a:latin typeface="Calibri"/>
              <a:cs typeface="Calibri"/>
            </a:rPr>
            <a:t>I</a:t>
          </a:r>
          <a:r>
            <a:rPr lang="ru-RU" sz="1200" dirty="0" smtClean="0">
              <a:latin typeface="Calibri"/>
              <a:cs typeface="Calibri"/>
            </a:rPr>
            <a:t>, </a:t>
          </a:r>
          <a:r>
            <a:rPr lang="en-US" sz="1200" dirty="0" smtClean="0">
              <a:latin typeface="Calibri"/>
              <a:cs typeface="Calibri"/>
            </a:rPr>
            <a:t>II</a:t>
          </a:r>
          <a:r>
            <a:rPr lang="ru-RU" sz="1200" dirty="0" smtClean="0">
              <a:latin typeface="Calibri"/>
              <a:cs typeface="Calibri"/>
            </a:rPr>
            <a:t> типов, </a:t>
          </a:r>
          <a:r>
            <a:rPr lang="ru-RU" sz="1200" dirty="0" err="1" smtClean="0">
              <a:latin typeface="Calibri"/>
              <a:cs typeface="Calibri"/>
            </a:rPr>
            <a:t>протеогликанов</a:t>
          </a:r>
          <a:r>
            <a:rPr lang="ru-RU" sz="1200" dirty="0" smtClean="0">
              <a:latin typeface="Calibri"/>
              <a:cs typeface="Calibri"/>
            </a:rPr>
            <a:t>, высокомолекулярных связывающих белков</a:t>
          </a:r>
          <a:endParaRPr lang="ru-RU" sz="1200" dirty="0"/>
        </a:p>
      </dgm:t>
    </dgm:pt>
    <dgm:pt modelId="{8C8BAAD4-44FA-4291-8EE8-1FA517B11C04}" type="parTrans" cxnId="{EC507460-A681-4CD9-8912-4CF387EC1131}">
      <dgm:prSet/>
      <dgm:spPr/>
      <dgm:t>
        <a:bodyPr/>
        <a:lstStyle/>
        <a:p>
          <a:endParaRPr lang="ru-RU"/>
        </a:p>
      </dgm:t>
    </dgm:pt>
    <dgm:pt modelId="{00879929-17A1-44D1-8C2F-9475F1A60637}" type="sibTrans" cxnId="{EC507460-A681-4CD9-8912-4CF387EC1131}">
      <dgm:prSet/>
      <dgm:spPr/>
      <dgm:t>
        <a:bodyPr/>
        <a:lstStyle/>
        <a:p>
          <a:endParaRPr lang="ru-RU"/>
        </a:p>
      </dgm:t>
    </dgm:pt>
    <dgm:pt modelId="{A3FEBBE7-7581-4531-AE4A-2710EEE599BC}" type="asst">
      <dgm:prSet custT="1"/>
      <dgm:spPr/>
      <dgm:t>
        <a:bodyPr/>
        <a:lstStyle/>
        <a:p>
          <a:r>
            <a:rPr lang="ru-RU" sz="1400" dirty="0" smtClean="0"/>
            <a:t>Гидролиз </a:t>
          </a:r>
          <a:r>
            <a:rPr lang="ru-RU" sz="1400" dirty="0" err="1" smtClean="0"/>
            <a:t>гиалуроновой</a:t>
          </a:r>
          <a:r>
            <a:rPr lang="ru-RU" sz="1400" dirty="0" smtClean="0"/>
            <a:t> кислоты и высокомолекулярных связывающих белков</a:t>
          </a:r>
          <a:endParaRPr lang="ru-RU" sz="1400" dirty="0"/>
        </a:p>
      </dgm:t>
    </dgm:pt>
    <dgm:pt modelId="{7D923CBE-951C-468C-80E8-C7CD02D10C66}" type="parTrans" cxnId="{F70529BB-FD6C-49BD-91B2-52EA3050A72A}">
      <dgm:prSet/>
      <dgm:spPr/>
      <dgm:t>
        <a:bodyPr/>
        <a:lstStyle/>
        <a:p>
          <a:endParaRPr lang="ru-RU"/>
        </a:p>
      </dgm:t>
    </dgm:pt>
    <dgm:pt modelId="{E27EBD9A-EAEE-4D97-8D5D-A542D0920EC7}" type="sibTrans" cxnId="{F70529BB-FD6C-49BD-91B2-52EA3050A72A}">
      <dgm:prSet/>
      <dgm:spPr/>
      <dgm:t>
        <a:bodyPr/>
        <a:lstStyle/>
        <a:p>
          <a:endParaRPr lang="ru-RU"/>
        </a:p>
      </dgm:t>
    </dgm:pt>
    <dgm:pt modelId="{EBD03582-6478-43E5-A097-3CB9F3D2BCED}" type="asst">
      <dgm:prSet custT="1"/>
      <dgm:spPr/>
      <dgm:t>
        <a:bodyPr/>
        <a:lstStyle/>
        <a:p>
          <a:r>
            <a:rPr lang="ru-RU" sz="1200" dirty="0" smtClean="0"/>
            <a:t>Формирование </a:t>
          </a:r>
          <a:r>
            <a:rPr lang="ru-RU" sz="1200" dirty="0" err="1" smtClean="0"/>
            <a:t>коллагеновых</a:t>
          </a:r>
          <a:r>
            <a:rPr lang="ru-RU" sz="1200" dirty="0" smtClean="0"/>
            <a:t> фибрилл малыми </a:t>
          </a:r>
          <a:r>
            <a:rPr lang="ru-RU" sz="1200" dirty="0" err="1" smtClean="0"/>
            <a:t>протеогликанами</a:t>
          </a:r>
          <a:r>
            <a:rPr lang="ru-RU" sz="1200" dirty="0" smtClean="0"/>
            <a:t> </a:t>
          </a:r>
          <a:endParaRPr lang="ru-RU" sz="1200" dirty="0"/>
        </a:p>
      </dgm:t>
    </dgm:pt>
    <dgm:pt modelId="{8480AE1C-3C98-4D71-A81D-4B47FD4DCCA3}" type="parTrans" cxnId="{0D60FD2E-AB8C-459B-8950-C8832BDA74B1}">
      <dgm:prSet/>
      <dgm:spPr/>
      <dgm:t>
        <a:bodyPr/>
        <a:lstStyle/>
        <a:p>
          <a:endParaRPr lang="ru-RU"/>
        </a:p>
      </dgm:t>
    </dgm:pt>
    <dgm:pt modelId="{67C36574-4732-4756-A33A-40B5BC84774C}" type="sibTrans" cxnId="{0D60FD2E-AB8C-459B-8950-C8832BDA74B1}">
      <dgm:prSet/>
      <dgm:spPr/>
      <dgm:t>
        <a:bodyPr/>
        <a:lstStyle/>
        <a:p>
          <a:endParaRPr lang="ru-RU"/>
        </a:p>
      </dgm:t>
    </dgm:pt>
    <dgm:pt modelId="{980090C1-A327-4619-BCE6-25FD4ECD02EF}" type="asst">
      <dgm:prSet custT="1"/>
      <dgm:spPr/>
      <dgm:t>
        <a:bodyPr/>
        <a:lstStyle/>
        <a:p>
          <a:r>
            <a:rPr lang="ru-RU" sz="1200" dirty="0" smtClean="0"/>
            <a:t>Образование </a:t>
          </a:r>
          <a:r>
            <a:rPr lang="ru-RU" sz="1200" dirty="0" err="1" smtClean="0"/>
            <a:t>протеогликановых</a:t>
          </a:r>
          <a:r>
            <a:rPr lang="ru-RU" sz="1200" dirty="0" smtClean="0"/>
            <a:t> агрегатов. Синтез </a:t>
          </a:r>
          <a:r>
            <a:rPr lang="ru-RU" sz="1200" dirty="0" err="1" smtClean="0"/>
            <a:t>адгезивных</a:t>
          </a:r>
          <a:r>
            <a:rPr lang="ru-RU" sz="1200" dirty="0" smtClean="0"/>
            <a:t> гликопротеинов, ферментов, </a:t>
          </a:r>
          <a:r>
            <a:rPr lang="ru-RU" sz="1200" dirty="0" err="1" smtClean="0"/>
            <a:t>цитокинов</a:t>
          </a:r>
          <a:endParaRPr lang="ru-RU" sz="1200" dirty="0"/>
        </a:p>
      </dgm:t>
    </dgm:pt>
    <dgm:pt modelId="{81034096-0257-450D-A6F6-2550DBAE7E1E}" type="parTrans" cxnId="{FABABDE4-4AB6-40DA-ADC2-83F3F2D729F4}">
      <dgm:prSet/>
      <dgm:spPr/>
      <dgm:t>
        <a:bodyPr/>
        <a:lstStyle/>
        <a:p>
          <a:endParaRPr lang="ru-RU"/>
        </a:p>
      </dgm:t>
    </dgm:pt>
    <dgm:pt modelId="{2F1A45AD-A397-4B2C-BFA9-87EF1F59B105}" type="sibTrans" cxnId="{FABABDE4-4AB6-40DA-ADC2-83F3F2D729F4}">
      <dgm:prSet/>
      <dgm:spPr/>
      <dgm:t>
        <a:bodyPr/>
        <a:lstStyle/>
        <a:p>
          <a:endParaRPr lang="ru-RU"/>
        </a:p>
      </dgm:t>
    </dgm:pt>
    <dgm:pt modelId="{4CFCB91D-FE76-4FF6-BE0F-61482469CEEC}">
      <dgm:prSet/>
      <dgm:spPr/>
      <dgm:t>
        <a:bodyPr/>
        <a:lstStyle/>
        <a:p>
          <a:r>
            <a:rPr lang="ru-RU" dirty="0" smtClean="0"/>
            <a:t>Организация трехмерной архитектоники матрикса</a:t>
          </a:r>
          <a:endParaRPr lang="ru-RU" dirty="0"/>
        </a:p>
      </dgm:t>
    </dgm:pt>
    <dgm:pt modelId="{5DFCDA45-43FB-43C0-8BD5-CF79FB41D5EB}" type="parTrans" cxnId="{982B6A1F-F5C5-4347-80DC-007113869337}">
      <dgm:prSet/>
      <dgm:spPr/>
      <dgm:t>
        <a:bodyPr/>
        <a:lstStyle/>
        <a:p>
          <a:endParaRPr lang="ru-RU"/>
        </a:p>
      </dgm:t>
    </dgm:pt>
    <dgm:pt modelId="{B2177998-13A0-40F2-B3D2-CEB7D4E2CE26}" type="sibTrans" cxnId="{982B6A1F-F5C5-4347-80DC-007113869337}">
      <dgm:prSet/>
      <dgm:spPr/>
      <dgm:t>
        <a:bodyPr/>
        <a:lstStyle/>
        <a:p>
          <a:endParaRPr lang="ru-RU"/>
        </a:p>
      </dgm:t>
    </dgm:pt>
    <dgm:pt modelId="{5D655F26-C2D5-4027-B017-A876293FC768}">
      <dgm:prSet custT="1"/>
      <dgm:spPr/>
      <dgm:t>
        <a:bodyPr/>
        <a:lstStyle/>
        <a:p>
          <a:r>
            <a:rPr lang="ru-RU" sz="1600" dirty="0" err="1" smtClean="0"/>
            <a:t>Хондроциты</a:t>
          </a:r>
          <a:endParaRPr lang="ru-RU" sz="1600" dirty="0"/>
        </a:p>
      </dgm:t>
    </dgm:pt>
    <dgm:pt modelId="{C51B3CB0-9203-43E7-BB35-EDE31B7C2CE9}" type="parTrans" cxnId="{EF4FC83E-5BD5-4FF9-85F9-FCE8D517BAA7}">
      <dgm:prSet/>
      <dgm:spPr/>
      <dgm:t>
        <a:bodyPr/>
        <a:lstStyle/>
        <a:p>
          <a:endParaRPr lang="ru-RU"/>
        </a:p>
      </dgm:t>
    </dgm:pt>
    <dgm:pt modelId="{930205D1-715F-40FF-8637-AF71CB711F27}" type="sibTrans" cxnId="{EF4FC83E-5BD5-4FF9-85F9-FCE8D517BAA7}">
      <dgm:prSet/>
      <dgm:spPr/>
      <dgm:t>
        <a:bodyPr/>
        <a:lstStyle/>
        <a:p>
          <a:endParaRPr lang="ru-RU"/>
        </a:p>
      </dgm:t>
    </dgm:pt>
    <dgm:pt modelId="{96F16E4A-752B-431A-B78F-CD30489C04B9}" type="pres">
      <dgm:prSet presAssocID="{F867A75F-52CE-41C6-BD7B-5AB5A608F87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1AA2BD4-E340-44CF-93E0-E0791DA3D88A}" type="pres">
      <dgm:prSet presAssocID="{E933881F-3587-47BF-ACB2-29DFCA797599}" presName="hierRoot1" presStyleCnt="0">
        <dgm:presLayoutVars>
          <dgm:hierBranch val="init"/>
        </dgm:presLayoutVars>
      </dgm:prSet>
      <dgm:spPr/>
    </dgm:pt>
    <dgm:pt modelId="{70DF31AD-EDF1-4704-BC31-AA187AE6F0E7}" type="pres">
      <dgm:prSet presAssocID="{E933881F-3587-47BF-ACB2-29DFCA797599}" presName="rootComposite1" presStyleCnt="0"/>
      <dgm:spPr/>
    </dgm:pt>
    <dgm:pt modelId="{DECC45C0-C8AF-4CDA-8B6F-5A2936424DE5}" type="pres">
      <dgm:prSet presAssocID="{E933881F-3587-47BF-ACB2-29DFCA797599}" presName="rootText1" presStyleLbl="node0" presStyleIdx="0" presStyleCnt="1" custScaleX="657063" custScaleY="312518" custLinFactY="-200000" custLinFactNeighborX="1487" custLinFactNeighborY="-2406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FF8B96-D872-4954-9CE6-A7131D819E51}" type="pres">
      <dgm:prSet presAssocID="{E933881F-3587-47BF-ACB2-29DFCA79759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323842E-BFB1-4FE7-99D3-3E7078580C44}" type="pres">
      <dgm:prSet presAssocID="{E933881F-3587-47BF-ACB2-29DFCA797599}" presName="hierChild2" presStyleCnt="0"/>
      <dgm:spPr/>
    </dgm:pt>
    <dgm:pt modelId="{586798F5-6291-4A85-9018-B4A1FD5E893B}" type="pres">
      <dgm:prSet presAssocID="{E933881F-3587-47BF-ACB2-29DFCA797599}" presName="hierChild3" presStyleCnt="0"/>
      <dgm:spPr/>
    </dgm:pt>
    <dgm:pt modelId="{5DF13575-84AB-4F45-A0C6-EDA8DCEE65EF}" type="pres">
      <dgm:prSet presAssocID="{EC72974E-F3C7-47E5-BDF4-770098BBD87B}" presName="Name111" presStyleLbl="parChTrans1D2" presStyleIdx="0" presStyleCnt="2"/>
      <dgm:spPr/>
      <dgm:t>
        <a:bodyPr/>
        <a:lstStyle/>
        <a:p>
          <a:endParaRPr lang="ru-RU"/>
        </a:p>
      </dgm:t>
    </dgm:pt>
    <dgm:pt modelId="{3EE5CB39-AA4C-4371-9EFF-1EE7D8027158}" type="pres">
      <dgm:prSet presAssocID="{B57CFF7F-D197-4432-BDC9-DB0E32975C94}" presName="hierRoot3" presStyleCnt="0">
        <dgm:presLayoutVars>
          <dgm:hierBranch val="init"/>
        </dgm:presLayoutVars>
      </dgm:prSet>
      <dgm:spPr/>
    </dgm:pt>
    <dgm:pt modelId="{5078CC7E-73B7-4DF6-BBBD-0ABF4ED4CDD4}" type="pres">
      <dgm:prSet presAssocID="{B57CFF7F-D197-4432-BDC9-DB0E32975C94}" presName="rootComposite3" presStyleCnt="0"/>
      <dgm:spPr/>
    </dgm:pt>
    <dgm:pt modelId="{F0551F35-55E6-4FEC-BFC9-37B8FD412BFB}" type="pres">
      <dgm:prSet presAssocID="{B57CFF7F-D197-4432-BDC9-DB0E32975C94}" presName="rootText3" presStyleLbl="asst1" presStyleIdx="0" presStyleCnt="9" custScaleX="365782" custScaleY="241143" custLinFactY="-93424" custLinFactNeighborX="-57588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23ECBF-5A1E-45F4-AEA0-F3007599AFDB}" type="pres">
      <dgm:prSet presAssocID="{B57CFF7F-D197-4432-BDC9-DB0E32975C94}" presName="rootConnector3" presStyleLbl="asst1" presStyleIdx="0" presStyleCnt="9"/>
      <dgm:spPr/>
      <dgm:t>
        <a:bodyPr/>
        <a:lstStyle/>
        <a:p>
          <a:endParaRPr lang="ru-RU"/>
        </a:p>
      </dgm:t>
    </dgm:pt>
    <dgm:pt modelId="{F7F637C8-B1EB-4230-93C2-073B2EB25A54}" type="pres">
      <dgm:prSet presAssocID="{B57CFF7F-D197-4432-BDC9-DB0E32975C94}" presName="hierChild6" presStyleCnt="0"/>
      <dgm:spPr/>
    </dgm:pt>
    <dgm:pt modelId="{A38CEDD2-E724-4589-997F-E266F978A895}" type="pres">
      <dgm:prSet presAssocID="{B57CFF7F-D197-4432-BDC9-DB0E32975C94}" presName="hierChild7" presStyleCnt="0"/>
      <dgm:spPr/>
    </dgm:pt>
    <dgm:pt modelId="{18703F14-8A6E-469E-9044-20B777E3FFE9}" type="pres">
      <dgm:prSet presAssocID="{E8C8A902-925F-4EBB-9BAB-9725D279EAD3}" presName="Name111" presStyleLbl="parChTrans1D3" presStyleIdx="0" presStyleCnt="2"/>
      <dgm:spPr/>
      <dgm:t>
        <a:bodyPr/>
        <a:lstStyle/>
        <a:p>
          <a:endParaRPr lang="ru-RU"/>
        </a:p>
      </dgm:t>
    </dgm:pt>
    <dgm:pt modelId="{7C60FC5E-0B96-4239-92F5-81E178CD65A4}" type="pres">
      <dgm:prSet presAssocID="{9CAC16C8-3D56-4267-8E77-62CB1B53042D}" presName="hierRoot3" presStyleCnt="0">
        <dgm:presLayoutVars>
          <dgm:hierBranch val="init"/>
        </dgm:presLayoutVars>
      </dgm:prSet>
      <dgm:spPr/>
    </dgm:pt>
    <dgm:pt modelId="{22789A8C-4684-4612-82FF-F41E4F5DF50D}" type="pres">
      <dgm:prSet presAssocID="{9CAC16C8-3D56-4267-8E77-62CB1B53042D}" presName="rootComposite3" presStyleCnt="0"/>
      <dgm:spPr/>
    </dgm:pt>
    <dgm:pt modelId="{C45AEF25-C32F-45AD-B37B-C4046D4225A9}" type="pres">
      <dgm:prSet presAssocID="{9CAC16C8-3D56-4267-8E77-62CB1B53042D}" presName="rootText3" presStyleLbl="asst1" presStyleIdx="1" presStyleCnt="9" custScaleX="600313" custScaleY="428779" custLinFactNeighborX="-60882" custLinFactNeighborY="-739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5AFA7F-8E69-4CDC-A4C0-606F35FC72D3}" type="pres">
      <dgm:prSet presAssocID="{9CAC16C8-3D56-4267-8E77-62CB1B53042D}" presName="rootConnector3" presStyleLbl="asst1" presStyleIdx="1" presStyleCnt="9"/>
      <dgm:spPr/>
      <dgm:t>
        <a:bodyPr/>
        <a:lstStyle/>
        <a:p>
          <a:endParaRPr lang="ru-RU"/>
        </a:p>
      </dgm:t>
    </dgm:pt>
    <dgm:pt modelId="{70018EFA-2584-4919-96EC-6DB844973BD9}" type="pres">
      <dgm:prSet presAssocID="{9CAC16C8-3D56-4267-8E77-62CB1B53042D}" presName="hierChild6" presStyleCnt="0"/>
      <dgm:spPr/>
    </dgm:pt>
    <dgm:pt modelId="{1B892566-CC7B-4275-ADEE-842751C3BA0B}" type="pres">
      <dgm:prSet presAssocID="{9CAC16C8-3D56-4267-8E77-62CB1B53042D}" presName="hierChild7" presStyleCnt="0"/>
      <dgm:spPr/>
    </dgm:pt>
    <dgm:pt modelId="{5C48AFCE-7364-43A8-A12B-672B5AD27B61}" type="pres">
      <dgm:prSet presAssocID="{81527A7E-3F62-4C42-9A13-26D231941DD6}" presName="Name111" presStyleLbl="parChTrans1D4" presStyleIdx="0" presStyleCnt="7"/>
      <dgm:spPr/>
      <dgm:t>
        <a:bodyPr/>
        <a:lstStyle/>
        <a:p>
          <a:endParaRPr lang="ru-RU"/>
        </a:p>
      </dgm:t>
    </dgm:pt>
    <dgm:pt modelId="{BA8E46EB-B60D-47D7-BDC2-6907A92E1193}" type="pres">
      <dgm:prSet presAssocID="{5CD6AB7C-AF40-4482-9F84-4B9D77F230D1}" presName="hierRoot3" presStyleCnt="0">
        <dgm:presLayoutVars>
          <dgm:hierBranch val="init"/>
        </dgm:presLayoutVars>
      </dgm:prSet>
      <dgm:spPr/>
    </dgm:pt>
    <dgm:pt modelId="{116A83C5-D5D0-4440-A572-4A089BB90622}" type="pres">
      <dgm:prSet presAssocID="{5CD6AB7C-AF40-4482-9F84-4B9D77F230D1}" presName="rootComposite3" presStyleCnt="0"/>
      <dgm:spPr/>
    </dgm:pt>
    <dgm:pt modelId="{E7E32A4F-88F1-47BF-8C54-CEB706315D16}" type="pres">
      <dgm:prSet presAssocID="{5CD6AB7C-AF40-4482-9F84-4B9D77F230D1}" presName="rootText3" presStyleLbl="asst1" presStyleIdx="2" presStyleCnt="9" custScaleX="434768" custScaleY="4620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FCD5E1-EAE9-4208-A4BF-D8B65E423BBC}" type="pres">
      <dgm:prSet presAssocID="{5CD6AB7C-AF40-4482-9F84-4B9D77F230D1}" presName="rootConnector3" presStyleLbl="asst1" presStyleIdx="2" presStyleCnt="9"/>
      <dgm:spPr/>
      <dgm:t>
        <a:bodyPr/>
        <a:lstStyle/>
        <a:p>
          <a:endParaRPr lang="ru-RU"/>
        </a:p>
      </dgm:t>
    </dgm:pt>
    <dgm:pt modelId="{AC199412-145B-4E79-A838-DD5F9774B29F}" type="pres">
      <dgm:prSet presAssocID="{5CD6AB7C-AF40-4482-9F84-4B9D77F230D1}" presName="hierChild6" presStyleCnt="0"/>
      <dgm:spPr/>
    </dgm:pt>
    <dgm:pt modelId="{0A35F9E2-A7A5-4744-A5E7-DED4832BB3E4}" type="pres">
      <dgm:prSet presAssocID="{C51B3CB0-9203-43E7-BB35-EDE31B7C2CE9}" presName="Name37" presStyleLbl="parChTrans1D4" presStyleIdx="1" presStyleCnt="7"/>
      <dgm:spPr/>
      <dgm:t>
        <a:bodyPr/>
        <a:lstStyle/>
        <a:p>
          <a:endParaRPr lang="ru-RU"/>
        </a:p>
      </dgm:t>
    </dgm:pt>
    <dgm:pt modelId="{D04C63A2-EFA2-4F99-B147-D3943F3C2FEF}" type="pres">
      <dgm:prSet presAssocID="{5D655F26-C2D5-4027-B017-A876293FC768}" presName="hierRoot2" presStyleCnt="0">
        <dgm:presLayoutVars>
          <dgm:hierBranch val="init"/>
        </dgm:presLayoutVars>
      </dgm:prSet>
      <dgm:spPr/>
    </dgm:pt>
    <dgm:pt modelId="{319130CD-D75A-4AC1-9D7B-BBD62441BA4C}" type="pres">
      <dgm:prSet presAssocID="{5D655F26-C2D5-4027-B017-A876293FC768}" presName="rootComposite" presStyleCnt="0"/>
      <dgm:spPr/>
    </dgm:pt>
    <dgm:pt modelId="{900B7786-7470-4C59-A6C6-8BE5CC34CCD6}" type="pres">
      <dgm:prSet presAssocID="{5D655F26-C2D5-4027-B017-A876293FC768}" presName="rootText" presStyleLbl="node4" presStyleIdx="0" presStyleCnt="2" custScaleX="412338" custScaleY="618793" custLinFactY="402481" custLinFactNeighborX="18657" custLinFactNeighborY="5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58875F-3C94-4800-8FC4-0D788E196BCB}" type="pres">
      <dgm:prSet presAssocID="{5D655F26-C2D5-4027-B017-A876293FC768}" presName="rootConnector" presStyleLbl="node4" presStyleIdx="0" presStyleCnt="2"/>
      <dgm:spPr/>
      <dgm:t>
        <a:bodyPr/>
        <a:lstStyle/>
        <a:p>
          <a:endParaRPr lang="ru-RU"/>
        </a:p>
      </dgm:t>
    </dgm:pt>
    <dgm:pt modelId="{0FB47EE9-F1C7-41B3-A5F9-926A6F501C37}" type="pres">
      <dgm:prSet presAssocID="{5D655F26-C2D5-4027-B017-A876293FC768}" presName="hierChild4" presStyleCnt="0"/>
      <dgm:spPr/>
    </dgm:pt>
    <dgm:pt modelId="{74628B3F-DFEF-4B3E-9C6F-A8A8572B1EBD}" type="pres">
      <dgm:prSet presAssocID="{5D655F26-C2D5-4027-B017-A876293FC768}" presName="hierChild5" presStyleCnt="0"/>
      <dgm:spPr/>
    </dgm:pt>
    <dgm:pt modelId="{1130146F-F3BC-4A47-A32A-1A803E21AA46}" type="pres">
      <dgm:prSet presAssocID="{5CD6AB7C-AF40-4482-9F84-4B9D77F230D1}" presName="hierChild7" presStyleCnt="0"/>
      <dgm:spPr/>
    </dgm:pt>
    <dgm:pt modelId="{0168EC6B-4CD1-4FF0-AECE-D0D82A15AC3F}" type="pres">
      <dgm:prSet presAssocID="{AEB8AEB8-C681-41E3-B521-9AF483C220FA}" presName="Name111" presStyleLbl="parChTrans1D2" presStyleIdx="1" presStyleCnt="2"/>
      <dgm:spPr/>
      <dgm:t>
        <a:bodyPr/>
        <a:lstStyle/>
        <a:p>
          <a:endParaRPr lang="ru-RU"/>
        </a:p>
      </dgm:t>
    </dgm:pt>
    <dgm:pt modelId="{F2FFA9AC-FE67-4D69-B59A-F75818E704A7}" type="pres">
      <dgm:prSet presAssocID="{F5A96EE3-B9BF-4389-A161-E5A1ED0F9648}" presName="hierRoot3" presStyleCnt="0">
        <dgm:presLayoutVars>
          <dgm:hierBranch val="init"/>
        </dgm:presLayoutVars>
      </dgm:prSet>
      <dgm:spPr/>
    </dgm:pt>
    <dgm:pt modelId="{487A007B-5090-4D68-B6C9-20EA96821F2A}" type="pres">
      <dgm:prSet presAssocID="{F5A96EE3-B9BF-4389-A161-E5A1ED0F9648}" presName="rootComposite3" presStyleCnt="0"/>
      <dgm:spPr/>
    </dgm:pt>
    <dgm:pt modelId="{32388404-40B9-4171-8E70-E2A72FEE22A2}" type="pres">
      <dgm:prSet presAssocID="{F5A96EE3-B9BF-4389-A161-E5A1ED0F9648}" presName="rootText3" presStyleLbl="asst1" presStyleIdx="3" presStyleCnt="9" custScaleX="427824" custScaleY="205712" custLinFactY="-100000" custLinFactNeighborX="-4184" custLinFactNeighborY="-1403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C56A300-DC0A-449F-87D7-1C2A1D7ED954}" type="pres">
      <dgm:prSet presAssocID="{F5A96EE3-B9BF-4389-A161-E5A1ED0F9648}" presName="rootConnector3" presStyleLbl="asst1" presStyleIdx="3" presStyleCnt="9"/>
      <dgm:spPr/>
      <dgm:t>
        <a:bodyPr/>
        <a:lstStyle/>
        <a:p>
          <a:endParaRPr lang="ru-RU"/>
        </a:p>
      </dgm:t>
    </dgm:pt>
    <dgm:pt modelId="{3EFADE48-B2FB-4243-A307-A9CEA086852D}" type="pres">
      <dgm:prSet presAssocID="{F5A96EE3-B9BF-4389-A161-E5A1ED0F9648}" presName="hierChild6" presStyleCnt="0"/>
      <dgm:spPr/>
    </dgm:pt>
    <dgm:pt modelId="{9E4017F0-E0F6-4A1B-AE25-72248E9D2D02}" type="pres">
      <dgm:prSet presAssocID="{F5A96EE3-B9BF-4389-A161-E5A1ED0F9648}" presName="hierChild7" presStyleCnt="0"/>
      <dgm:spPr/>
    </dgm:pt>
    <dgm:pt modelId="{22FE6B5A-056C-488A-81CE-4B7312C76CBE}" type="pres">
      <dgm:prSet presAssocID="{E6899BD7-06B6-47EA-9A6A-15AC145ACE8C}" presName="Name111" presStyleLbl="parChTrans1D3" presStyleIdx="1" presStyleCnt="2"/>
      <dgm:spPr/>
      <dgm:t>
        <a:bodyPr/>
        <a:lstStyle/>
        <a:p>
          <a:endParaRPr lang="ru-RU"/>
        </a:p>
      </dgm:t>
    </dgm:pt>
    <dgm:pt modelId="{FB03C870-F82A-4CC6-BE93-7A2A7989973F}" type="pres">
      <dgm:prSet presAssocID="{4A1277A6-AF4F-4F15-9DBF-AB187E224FCC}" presName="hierRoot3" presStyleCnt="0">
        <dgm:presLayoutVars>
          <dgm:hierBranch val="init"/>
        </dgm:presLayoutVars>
      </dgm:prSet>
      <dgm:spPr/>
    </dgm:pt>
    <dgm:pt modelId="{03016846-CCC2-4C20-99B3-8DC3DD78C412}" type="pres">
      <dgm:prSet presAssocID="{4A1277A6-AF4F-4F15-9DBF-AB187E224FCC}" presName="rootComposite3" presStyleCnt="0"/>
      <dgm:spPr/>
    </dgm:pt>
    <dgm:pt modelId="{95DFD14C-94A9-4B6F-8FDB-88C87A1542C8}" type="pres">
      <dgm:prSet presAssocID="{4A1277A6-AF4F-4F15-9DBF-AB187E224FCC}" presName="rootText3" presStyleLbl="asst1" presStyleIdx="4" presStyleCnt="9" custScaleX="653221" custScaleY="502872" custLinFactNeighborX="-1133" custLinFactNeighborY="-595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36047C-6277-4CB9-BB95-3EB0D85C23A2}" type="pres">
      <dgm:prSet presAssocID="{4A1277A6-AF4F-4F15-9DBF-AB187E224FCC}" presName="rootConnector3" presStyleLbl="asst1" presStyleIdx="4" presStyleCnt="9"/>
      <dgm:spPr/>
      <dgm:t>
        <a:bodyPr/>
        <a:lstStyle/>
        <a:p>
          <a:endParaRPr lang="ru-RU"/>
        </a:p>
      </dgm:t>
    </dgm:pt>
    <dgm:pt modelId="{F3B9E057-10E2-4295-992E-D2D4BC7E5F12}" type="pres">
      <dgm:prSet presAssocID="{4A1277A6-AF4F-4F15-9DBF-AB187E224FCC}" presName="hierChild6" presStyleCnt="0"/>
      <dgm:spPr/>
    </dgm:pt>
    <dgm:pt modelId="{DD867691-71AF-4409-ADCC-6E53A9B20F25}" type="pres">
      <dgm:prSet presAssocID="{5DFCDA45-43FB-43C0-8BD5-CF79FB41D5EB}" presName="Name37" presStyleLbl="parChTrans1D4" presStyleIdx="2" presStyleCnt="7"/>
      <dgm:spPr/>
      <dgm:t>
        <a:bodyPr/>
        <a:lstStyle/>
        <a:p>
          <a:endParaRPr lang="ru-RU"/>
        </a:p>
      </dgm:t>
    </dgm:pt>
    <dgm:pt modelId="{59897B5B-7E7D-4792-B0CC-279244D9794C}" type="pres">
      <dgm:prSet presAssocID="{4CFCB91D-FE76-4FF6-BE0F-61482469CEEC}" presName="hierRoot2" presStyleCnt="0">
        <dgm:presLayoutVars>
          <dgm:hierBranch val="init"/>
        </dgm:presLayoutVars>
      </dgm:prSet>
      <dgm:spPr/>
    </dgm:pt>
    <dgm:pt modelId="{93E4363E-B7DF-4203-ACED-584829E97B38}" type="pres">
      <dgm:prSet presAssocID="{4CFCB91D-FE76-4FF6-BE0F-61482469CEEC}" presName="rootComposite" presStyleCnt="0"/>
      <dgm:spPr/>
    </dgm:pt>
    <dgm:pt modelId="{492F7525-2F42-4AE7-ABE8-5A775B0F0E02}" type="pres">
      <dgm:prSet presAssocID="{4CFCB91D-FE76-4FF6-BE0F-61482469CEEC}" presName="rootText" presStyleLbl="node4" presStyleIdx="1" presStyleCnt="2" custScaleX="362778" custScaleY="631457" custLinFactX="-200000" custLinFactY="59905" custLinFactNeighborX="-277063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DE4C44-F256-4DAF-A745-62AFDE4ABF0D}" type="pres">
      <dgm:prSet presAssocID="{4CFCB91D-FE76-4FF6-BE0F-61482469CEEC}" presName="rootConnector" presStyleLbl="node4" presStyleIdx="1" presStyleCnt="2"/>
      <dgm:spPr/>
      <dgm:t>
        <a:bodyPr/>
        <a:lstStyle/>
        <a:p>
          <a:endParaRPr lang="ru-RU"/>
        </a:p>
      </dgm:t>
    </dgm:pt>
    <dgm:pt modelId="{4C381CC3-F273-4A36-8982-13F84D602907}" type="pres">
      <dgm:prSet presAssocID="{4CFCB91D-FE76-4FF6-BE0F-61482469CEEC}" presName="hierChild4" presStyleCnt="0"/>
      <dgm:spPr/>
    </dgm:pt>
    <dgm:pt modelId="{291201B0-41A1-4B7B-86B8-45037F8F3BC7}" type="pres">
      <dgm:prSet presAssocID="{4CFCB91D-FE76-4FF6-BE0F-61482469CEEC}" presName="hierChild5" presStyleCnt="0"/>
      <dgm:spPr/>
    </dgm:pt>
    <dgm:pt modelId="{736BF007-510C-4AEE-92E8-0BDBAA1741E6}" type="pres">
      <dgm:prSet presAssocID="{4A1277A6-AF4F-4F15-9DBF-AB187E224FCC}" presName="hierChild7" presStyleCnt="0"/>
      <dgm:spPr/>
    </dgm:pt>
    <dgm:pt modelId="{AE7B6613-C2D7-47F3-BA24-32561C535DC0}" type="pres">
      <dgm:prSet presAssocID="{8C8BAAD4-44FA-4291-8EE8-1FA517B11C04}" presName="Name111" presStyleLbl="parChTrans1D4" presStyleIdx="3" presStyleCnt="7"/>
      <dgm:spPr/>
      <dgm:t>
        <a:bodyPr/>
        <a:lstStyle/>
        <a:p>
          <a:endParaRPr lang="ru-RU"/>
        </a:p>
      </dgm:t>
    </dgm:pt>
    <dgm:pt modelId="{F71E452D-015E-400F-BB6D-64869E2BCD9E}" type="pres">
      <dgm:prSet presAssocID="{BBF3B42A-EC73-4C42-9485-3A908E53C063}" presName="hierRoot3" presStyleCnt="0">
        <dgm:presLayoutVars>
          <dgm:hierBranch val="init"/>
        </dgm:presLayoutVars>
      </dgm:prSet>
      <dgm:spPr/>
    </dgm:pt>
    <dgm:pt modelId="{6B0B298E-6E66-4606-A0AD-E6E5E67E42DE}" type="pres">
      <dgm:prSet presAssocID="{BBF3B42A-EC73-4C42-9485-3A908E53C063}" presName="rootComposite3" presStyleCnt="0"/>
      <dgm:spPr/>
    </dgm:pt>
    <dgm:pt modelId="{C3755031-238D-4EA2-89AC-3788478A8291}" type="pres">
      <dgm:prSet presAssocID="{BBF3B42A-EC73-4C42-9485-3A908E53C063}" presName="rootText3" presStyleLbl="asst1" presStyleIdx="5" presStyleCnt="9" custScaleX="551055" custScaleY="4654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78A28E-CD84-4C33-948A-549807931741}" type="pres">
      <dgm:prSet presAssocID="{BBF3B42A-EC73-4C42-9485-3A908E53C063}" presName="rootConnector3" presStyleLbl="asst1" presStyleIdx="5" presStyleCnt="9"/>
      <dgm:spPr/>
      <dgm:t>
        <a:bodyPr/>
        <a:lstStyle/>
        <a:p>
          <a:endParaRPr lang="ru-RU"/>
        </a:p>
      </dgm:t>
    </dgm:pt>
    <dgm:pt modelId="{A1A7C136-6076-47B0-B9CD-79CE70DB628B}" type="pres">
      <dgm:prSet presAssocID="{BBF3B42A-EC73-4C42-9485-3A908E53C063}" presName="hierChild6" presStyleCnt="0"/>
      <dgm:spPr/>
    </dgm:pt>
    <dgm:pt modelId="{97EB8C9B-0E22-40BB-B8C2-1D33420579F1}" type="pres">
      <dgm:prSet presAssocID="{BBF3B42A-EC73-4C42-9485-3A908E53C063}" presName="hierChild7" presStyleCnt="0"/>
      <dgm:spPr/>
    </dgm:pt>
    <dgm:pt modelId="{70249228-116D-422B-859D-B8FF87135540}" type="pres">
      <dgm:prSet presAssocID="{7D923CBE-951C-468C-80E8-C7CD02D10C66}" presName="Name111" presStyleLbl="parChTrans1D4" presStyleIdx="4" presStyleCnt="7"/>
      <dgm:spPr/>
      <dgm:t>
        <a:bodyPr/>
        <a:lstStyle/>
        <a:p>
          <a:endParaRPr lang="ru-RU"/>
        </a:p>
      </dgm:t>
    </dgm:pt>
    <dgm:pt modelId="{7DAD4298-1B6B-42EA-8396-35A7538931D2}" type="pres">
      <dgm:prSet presAssocID="{A3FEBBE7-7581-4531-AE4A-2710EEE599BC}" presName="hierRoot3" presStyleCnt="0">
        <dgm:presLayoutVars>
          <dgm:hierBranch val="init"/>
        </dgm:presLayoutVars>
      </dgm:prSet>
      <dgm:spPr/>
    </dgm:pt>
    <dgm:pt modelId="{96A656A1-E310-4037-B449-A4FE34D856EA}" type="pres">
      <dgm:prSet presAssocID="{A3FEBBE7-7581-4531-AE4A-2710EEE599BC}" presName="rootComposite3" presStyleCnt="0"/>
      <dgm:spPr/>
    </dgm:pt>
    <dgm:pt modelId="{361C7BAE-79C6-492A-9FF3-863537E1D26C}" type="pres">
      <dgm:prSet presAssocID="{A3FEBBE7-7581-4531-AE4A-2710EEE599BC}" presName="rootText3" presStyleLbl="asst1" presStyleIdx="6" presStyleCnt="9" custScaleX="608121" custScaleY="503168" custLinFactNeighborX="2562" custLinFactNeighborY="-188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1D1EAE-6189-4309-AFF4-7ABD618CD74B}" type="pres">
      <dgm:prSet presAssocID="{A3FEBBE7-7581-4531-AE4A-2710EEE599BC}" presName="rootConnector3" presStyleLbl="asst1" presStyleIdx="6" presStyleCnt="9"/>
      <dgm:spPr/>
      <dgm:t>
        <a:bodyPr/>
        <a:lstStyle/>
        <a:p>
          <a:endParaRPr lang="ru-RU"/>
        </a:p>
      </dgm:t>
    </dgm:pt>
    <dgm:pt modelId="{236480EC-0F38-4049-AEB8-32137AC9AB8B}" type="pres">
      <dgm:prSet presAssocID="{A3FEBBE7-7581-4531-AE4A-2710EEE599BC}" presName="hierChild6" presStyleCnt="0"/>
      <dgm:spPr/>
    </dgm:pt>
    <dgm:pt modelId="{35F8004B-0464-471B-A47B-38033D287BF5}" type="pres">
      <dgm:prSet presAssocID="{A3FEBBE7-7581-4531-AE4A-2710EEE599BC}" presName="hierChild7" presStyleCnt="0"/>
      <dgm:spPr/>
    </dgm:pt>
    <dgm:pt modelId="{DBD6CABF-715C-40A5-B84A-EB9A06E47753}" type="pres">
      <dgm:prSet presAssocID="{8480AE1C-3C98-4D71-A81D-4B47FD4DCCA3}" presName="Name111" presStyleLbl="parChTrans1D4" presStyleIdx="5" presStyleCnt="7"/>
      <dgm:spPr/>
      <dgm:t>
        <a:bodyPr/>
        <a:lstStyle/>
        <a:p>
          <a:endParaRPr lang="ru-RU"/>
        </a:p>
      </dgm:t>
    </dgm:pt>
    <dgm:pt modelId="{C4EC714A-FDEF-48F4-9F32-67F10C16DD42}" type="pres">
      <dgm:prSet presAssocID="{EBD03582-6478-43E5-A097-3CB9F3D2BCED}" presName="hierRoot3" presStyleCnt="0">
        <dgm:presLayoutVars>
          <dgm:hierBranch val="init"/>
        </dgm:presLayoutVars>
      </dgm:prSet>
      <dgm:spPr/>
    </dgm:pt>
    <dgm:pt modelId="{755FF59E-15B4-42F2-A760-789E943EE4CB}" type="pres">
      <dgm:prSet presAssocID="{EBD03582-6478-43E5-A097-3CB9F3D2BCED}" presName="rootComposite3" presStyleCnt="0"/>
      <dgm:spPr/>
    </dgm:pt>
    <dgm:pt modelId="{C981D5AA-AD20-472B-8926-489F53E00A36}" type="pres">
      <dgm:prSet presAssocID="{EBD03582-6478-43E5-A097-3CB9F3D2BCED}" presName="rootText3" presStyleLbl="asst1" presStyleIdx="7" presStyleCnt="9" custScaleX="496484" custScaleY="528197" custLinFactNeighborX="-59766" custLinFactNeighborY="49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D65EA4-8390-4143-9B1D-7AD90EDAFA32}" type="pres">
      <dgm:prSet presAssocID="{EBD03582-6478-43E5-A097-3CB9F3D2BCED}" presName="rootConnector3" presStyleLbl="asst1" presStyleIdx="7" presStyleCnt="9"/>
      <dgm:spPr/>
      <dgm:t>
        <a:bodyPr/>
        <a:lstStyle/>
        <a:p>
          <a:endParaRPr lang="ru-RU"/>
        </a:p>
      </dgm:t>
    </dgm:pt>
    <dgm:pt modelId="{468254B7-9702-4280-9016-A3150784D146}" type="pres">
      <dgm:prSet presAssocID="{EBD03582-6478-43E5-A097-3CB9F3D2BCED}" presName="hierChild6" presStyleCnt="0"/>
      <dgm:spPr/>
    </dgm:pt>
    <dgm:pt modelId="{705502C0-01BE-45AC-9223-E70096BC906B}" type="pres">
      <dgm:prSet presAssocID="{EBD03582-6478-43E5-A097-3CB9F3D2BCED}" presName="hierChild7" presStyleCnt="0"/>
      <dgm:spPr/>
    </dgm:pt>
    <dgm:pt modelId="{12B13D6B-FA05-4470-B7B2-B27771AD08DF}" type="pres">
      <dgm:prSet presAssocID="{81034096-0257-450D-A6F6-2550DBAE7E1E}" presName="Name111" presStyleLbl="parChTrans1D4" presStyleIdx="6" presStyleCnt="7"/>
      <dgm:spPr/>
      <dgm:t>
        <a:bodyPr/>
        <a:lstStyle/>
        <a:p>
          <a:endParaRPr lang="ru-RU"/>
        </a:p>
      </dgm:t>
    </dgm:pt>
    <dgm:pt modelId="{97C63ED4-DF98-42F0-B105-6CEFE167D32D}" type="pres">
      <dgm:prSet presAssocID="{980090C1-A327-4619-BCE6-25FD4ECD02EF}" presName="hierRoot3" presStyleCnt="0">
        <dgm:presLayoutVars>
          <dgm:hierBranch val="init"/>
        </dgm:presLayoutVars>
      </dgm:prSet>
      <dgm:spPr/>
    </dgm:pt>
    <dgm:pt modelId="{CD434557-C3B5-4F3B-9AEC-42AF3FC82AF1}" type="pres">
      <dgm:prSet presAssocID="{980090C1-A327-4619-BCE6-25FD4ECD02EF}" presName="rootComposite3" presStyleCnt="0"/>
      <dgm:spPr/>
    </dgm:pt>
    <dgm:pt modelId="{78235345-013E-4BAD-8604-71D100305D8F}" type="pres">
      <dgm:prSet presAssocID="{980090C1-A327-4619-BCE6-25FD4ECD02EF}" presName="rootText3" presStyleLbl="asst1" presStyleIdx="8" presStyleCnt="9" custScaleX="672263" custScaleY="593329" custLinFactNeighborX="14316" custLinFactNeighborY="37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3D4DB5-EEA2-490B-A922-31261D018E73}" type="pres">
      <dgm:prSet presAssocID="{980090C1-A327-4619-BCE6-25FD4ECD02EF}" presName="rootConnector3" presStyleLbl="asst1" presStyleIdx="8" presStyleCnt="9"/>
      <dgm:spPr/>
      <dgm:t>
        <a:bodyPr/>
        <a:lstStyle/>
        <a:p>
          <a:endParaRPr lang="ru-RU"/>
        </a:p>
      </dgm:t>
    </dgm:pt>
    <dgm:pt modelId="{5F30ED21-348E-4A87-BEB8-80FB62261829}" type="pres">
      <dgm:prSet presAssocID="{980090C1-A327-4619-BCE6-25FD4ECD02EF}" presName="hierChild6" presStyleCnt="0"/>
      <dgm:spPr/>
    </dgm:pt>
    <dgm:pt modelId="{699D7172-DCDB-4DA3-9A5E-2A30FCD0FAB2}" type="pres">
      <dgm:prSet presAssocID="{980090C1-A327-4619-BCE6-25FD4ECD02EF}" presName="hierChild7" presStyleCnt="0"/>
      <dgm:spPr/>
    </dgm:pt>
  </dgm:ptLst>
  <dgm:cxnLst>
    <dgm:cxn modelId="{E1160FDD-7701-455E-91A1-E490E20BDF09}" type="presOf" srcId="{81527A7E-3F62-4C42-9A13-26D231941DD6}" destId="{5C48AFCE-7364-43A8-A12B-672B5AD27B61}" srcOrd="0" destOrd="0" presId="urn:microsoft.com/office/officeart/2005/8/layout/orgChart1"/>
    <dgm:cxn modelId="{FABABDE4-4AB6-40DA-ADC2-83F3F2D729F4}" srcId="{4A1277A6-AF4F-4F15-9DBF-AB187E224FCC}" destId="{980090C1-A327-4619-BCE6-25FD4ECD02EF}" srcOrd="3" destOrd="0" parTransId="{81034096-0257-450D-A6F6-2550DBAE7E1E}" sibTransId="{2F1A45AD-A397-4B2C-BFA9-87EF1F59B105}"/>
    <dgm:cxn modelId="{7EB916C9-8D3C-4612-97A2-B8C420F3234A}" type="presOf" srcId="{B57CFF7F-D197-4432-BDC9-DB0E32975C94}" destId="{C523ECBF-5A1E-45F4-AEA0-F3007599AFDB}" srcOrd="1" destOrd="0" presId="urn:microsoft.com/office/officeart/2005/8/layout/orgChart1"/>
    <dgm:cxn modelId="{DD0BDD3C-D598-459C-9C09-0E859A27EBB4}" type="presOf" srcId="{8480AE1C-3C98-4D71-A81D-4B47FD4DCCA3}" destId="{DBD6CABF-715C-40A5-B84A-EB9A06E47753}" srcOrd="0" destOrd="0" presId="urn:microsoft.com/office/officeart/2005/8/layout/orgChart1"/>
    <dgm:cxn modelId="{67A93B3C-3C06-4156-8C96-606A40DB5B16}" type="presOf" srcId="{F5A96EE3-B9BF-4389-A161-E5A1ED0F9648}" destId="{32388404-40B9-4171-8E70-E2A72FEE22A2}" srcOrd="0" destOrd="0" presId="urn:microsoft.com/office/officeart/2005/8/layout/orgChart1"/>
    <dgm:cxn modelId="{22D55412-AA52-4B8F-A1E7-84867F90490D}" type="presOf" srcId="{E933881F-3587-47BF-ACB2-29DFCA797599}" destId="{DECC45C0-C8AF-4CDA-8B6F-5A2936424DE5}" srcOrd="0" destOrd="0" presId="urn:microsoft.com/office/officeart/2005/8/layout/orgChart1"/>
    <dgm:cxn modelId="{DE81D27A-FF5B-4C83-B650-B1B4D0E21D9C}" type="presOf" srcId="{4CFCB91D-FE76-4FF6-BE0F-61482469CEEC}" destId="{B5DE4C44-F256-4DAF-A745-62AFDE4ABF0D}" srcOrd="1" destOrd="0" presId="urn:microsoft.com/office/officeart/2005/8/layout/orgChart1"/>
    <dgm:cxn modelId="{F70529BB-FD6C-49BD-91B2-52EA3050A72A}" srcId="{4A1277A6-AF4F-4F15-9DBF-AB187E224FCC}" destId="{A3FEBBE7-7581-4531-AE4A-2710EEE599BC}" srcOrd="1" destOrd="0" parTransId="{7D923CBE-951C-468C-80E8-C7CD02D10C66}" sibTransId="{E27EBD9A-EAEE-4D97-8D5D-A542D0920EC7}"/>
    <dgm:cxn modelId="{5D44C087-8110-46BC-97A3-1D1898132F58}" srcId="{9CAC16C8-3D56-4267-8E77-62CB1B53042D}" destId="{5CD6AB7C-AF40-4482-9F84-4B9D77F230D1}" srcOrd="0" destOrd="0" parTransId="{81527A7E-3F62-4C42-9A13-26D231941DD6}" sibTransId="{F8115DED-96D2-46AE-B995-1EAF431E867C}"/>
    <dgm:cxn modelId="{00206601-004E-4114-BCA1-70E0CD0688A2}" type="presOf" srcId="{4A1277A6-AF4F-4F15-9DBF-AB187E224FCC}" destId="{95DFD14C-94A9-4B6F-8FDB-88C87A1542C8}" srcOrd="0" destOrd="0" presId="urn:microsoft.com/office/officeart/2005/8/layout/orgChart1"/>
    <dgm:cxn modelId="{3814F60D-E1D8-44E0-A6E2-B75F71E9564E}" type="presOf" srcId="{4A1277A6-AF4F-4F15-9DBF-AB187E224FCC}" destId="{D736047C-6277-4CB9-BB95-3EB0D85C23A2}" srcOrd="1" destOrd="0" presId="urn:microsoft.com/office/officeart/2005/8/layout/orgChart1"/>
    <dgm:cxn modelId="{4451A326-6874-424B-8364-610CD0472374}" srcId="{F867A75F-52CE-41C6-BD7B-5AB5A608F87D}" destId="{E933881F-3587-47BF-ACB2-29DFCA797599}" srcOrd="0" destOrd="0" parTransId="{8DD5F3BF-1078-4883-A723-743F1F2FB0EC}" sibTransId="{AF7AB65E-0744-41F2-BD92-B52BCF87707E}"/>
    <dgm:cxn modelId="{1A7F9DEF-041D-4DE0-A548-CFB2E965C9F0}" type="presOf" srcId="{4CFCB91D-FE76-4FF6-BE0F-61482469CEEC}" destId="{492F7525-2F42-4AE7-ABE8-5A775B0F0E02}" srcOrd="0" destOrd="0" presId="urn:microsoft.com/office/officeart/2005/8/layout/orgChart1"/>
    <dgm:cxn modelId="{EC507460-A681-4CD9-8912-4CF387EC1131}" srcId="{4A1277A6-AF4F-4F15-9DBF-AB187E224FCC}" destId="{BBF3B42A-EC73-4C42-9485-3A908E53C063}" srcOrd="0" destOrd="0" parTransId="{8C8BAAD4-44FA-4291-8EE8-1FA517B11C04}" sibTransId="{00879929-17A1-44D1-8C2F-9475F1A60637}"/>
    <dgm:cxn modelId="{87821CA5-FC30-454E-934B-EAE82E693849}" type="presOf" srcId="{AEB8AEB8-C681-41E3-B521-9AF483C220FA}" destId="{0168EC6B-4CD1-4FF0-AECE-D0D82A15AC3F}" srcOrd="0" destOrd="0" presId="urn:microsoft.com/office/officeart/2005/8/layout/orgChart1"/>
    <dgm:cxn modelId="{D72D082D-7B60-43FD-B7B3-8CDCCC2CD67E}" type="presOf" srcId="{E6899BD7-06B6-47EA-9A6A-15AC145ACE8C}" destId="{22FE6B5A-056C-488A-81CE-4B7312C76CBE}" srcOrd="0" destOrd="0" presId="urn:microsoft.com/office/officeart/2005/8/layout/orgChart1"/>
    <dgm:cxn modelId="{69022832-9B3F-4E0B-8F74-F187358AFDE7}" type="presOf" srcId="{E933881F-3587-47BF-ACB2-29DFCA797599}" destId="{50FF8B96-D872-4954-9CE6-A7131D819E51}" srcOrd="1" destOrd="0" presId="urn:microsoft.com/office/officeart/2005/8/layout/orgChart1"/>
    <dgm:cxn modelId="{C8B115E4-2BD2-47A2-B351-E46C792944AA}" type="presOf" srcId="{F5A96EE3-B9BF-4389-A161-E5A1ED0F9648}" destId="{EC56A300-DC0A-449F-87D7-1C2A1D7ED954}" srcOrd="1" destOrd="0" presId="urn:microsoft.com/office/officeart/2005/8/layout/orgChart1"/>
    <dgm:cxn modelId="{F157ECDD-1BA8-4B94-B3F3-9D023CF68FA5}" type="presOf" srcId="{980090C1-A327-4619-BCE6-25FD4ECD02EF}" destId="{78235345-013E-4BAD-8604-71D100305D8F}" srcOrd="0" destOrd="0" presId="urn:microsoft.com/office/officeart/2005/8/layout/orgChart1"/>
    <dgm:cxn modelId="{6BCF4300-2D86-4FD9-9B71-9A199A0ACDB5}" type="presOf" srcId="{C51B3CB0-9203-43E7-BB35-EDE31B7C2CE9}" destId="{0A35F9E2-A7A5-4744-A5E7-DED4832BB3E4}" srcOrd="0" destOrd="0" presId="urn:microsoft.com/office/officeart/2005/8/layout/orgChart1"/>
    <dgm:cxn modelId="{E40FC3E1-1861-4363-8A87-C5757ACF6FD2}" type="presOf" srcId="{BBF3B42A-EC73-4C42-9485-3A908E53C063}" destId="{9C78A28E-CD84-4C33-948A-549807931741}" srcOrd="1" destOrd="0" presId="urn:microsoft.com/office/officeart/2005/8/layout/orgChart1"/>
    <dgm:cxn modelId="{3568B9B6-C515-43DC-A5C7-C04DC40B5C05}" type="presOf" srcId="{9CAC16C8-3D56-4267-8E77-62CB1B53042D}" destId="{115AFA7F-8E69-4CDC-A4C0-606F35FC72D3}" srcOrd="1" destOrd="0" presId="urn:microsoft.com/office/officeart/2005/8/layout/orgChart1"/>
    <dgm:cxn modelId="{12423036-0A5B-4E33-9DA1-EB9DD69F95E4}" type="presOf" srcId="{E8C8A902-925F-4EBB-9BAB-9725D279EAD3}" destId="{18703F14-8A6E-469E-9044-20B777E3FFE9}" srcOrd="0" destOrd="0" presId="urn:microsoft.com/office/officeart/2005/8/layout/orgChart1"/>
    <dgm:cxn modelId="{D507B9D0-FB26-41CD-9ED0-9145AEA04FF2}" type="presOf" srcId="{EBD03582-6478-43E5-A097-3CB9F3D2BCED}" destId="{D9D65EA4-8390-4143-9B1D-7AD90EDAFA32}" srcOrd="1" destOrd="0" presId="urn:microsoft.com/office/officeart/2005/8/layout/orgChart1"/>
    <dgm:cxn modelId="{6493C55D-1410-4C65-838F-5B75F6994A5A}" type="presOf" srcId="{F867A75F-52CE-41C6-BD7B-5AB5A608F87D}" destId="{96F16E4A-752B-431A-B78F-CD30489C04B9}" srcOrd="0" destOrd="0" presId="urn:microsoft.com/office/officeart/2005/8/layout/orgChart1"/>
    <dgm:cxn modelId="{993A1650-9F7A-46CB-B143-90B632631622}" type="presOf" srcId="{7D923CBE-951C-468C-80E8-C7CD02D10C66}" destId="{70249228-116D-422B-859D-B8FF87135540}" srcOrd="0" destOrd="0" presId="urn:microsoft.com/office/officeart/2005/8/layout/orgChart1"/>
    <dgm:cxn modelId="{982B6A1F-F5C5-4347-80DC-007113869337}" srcId="{4A1277A6-AF4F-4F15-9DBF-AB187E224FCC}" destId="{4CFCB91D-FE76-4FF6-BE0F-61482469CEEC}" srcOrd="4" destOrd="0" parTransId="{5DFCDA45-43FB-43C0-8BD5-CF79FB41D5EB}" sibTransId="{B2177998-13A0-40F2-B3D2-CEB7D4E2CE26}"/>
    <dgm:cxn modelId="{C81B8A0D-4168-463A-9878-C2449E8EAFB3}" srcId="{E933881F-3587-47BF-ACB2-29DFCA797599}" destId="{B57CFF7F-D197-4432-BDC9-DB0E32975C94}" srcOrd="0" destOrd="0" parTransId="{EC72974E-F3C7-47E5-BDF4-770098BBD87B}" sibTransId="{82F72E79-02B9-49AD-A003-4DD23A506A3F}"/>
    <dgm:cxn modelId="{2ED713B3-BA26-45E8-9866-E6C538121B15}" type="presOf" srcId="{A3FEBBE7-7581-4531-AE4A-2710EEE599BC}" destId="{361C7BAE-79C6-492A-9FF3-863537E1D26C}" srcOrd="0" destOrd="0" presId="urn:microsoft.com/office/officeart/2005/8/layout/orgChart1"/>
    <dgm:cxn modelId="{FFD689E4-DD51-4313-AB6C-428F47ECCD27}" type="presOf" srcId="{B57CFF7F-D197-4432-BDC9-DB0E32975C94}" destId="{F0551F35-55E6-4FEC-BFC9-37B8FD412BFB}" srcOrd="0" destOrd="0" presId="urn:microsoft.com/office/officeart/2005/8/layout/orgChart1"/>
    <dgm:cxn modelId="{FDB3A644-FCEC-49F2-95CB-3F7A9401538E}" type="presOf" srcId="{5D655F26-C2D5-4027-B017-A876293FC768}" destId="{900B7786-7470-4C59-A6C6-8BE5CC34CCD6}" srcOrd="0" destOrd="0" presId="urn:microsoft.com/office/officeart/2005/8/layout/orgChart1"/>
    <dgm:cxn modelId="{6B8C55AB-865B-4860-8562-12A57E63BAAE}" type="presOf" srcId="{5DFCDA45-43FB-43C0-8BD5-CF79FB41D5EB}" destId="{DD867691-71AF-4409-ADCC-6E53A9B20F25}" srcOrd="0" destOrd="0" presId="urn:microsoft.com/office/officeart/2005/8/layout/orgChart1"/>
    <dgm:cxn modelId="{0051AF84-891D-4120-954F-8D5DFBCE329E}" type="presOf" srcId="{5CD6AB7C-AF40-4482-9F84-4B9D77F230D1}" destId="{0EFCD5E1-EAE9-4208-A4BF-D8B65E423BBC}" srcOrd="1" destOrd="0" presId="urn:microsoft.com/office/officeart/2005/8/layout/orgChart1"/>
    <dgm:cxn modelId="{E0F592CE-65D3-4B0B-BFD3-FC4634ABA779}" srcId="{E933881F-3587-47BF-ACB2-29DFCA797599}" destId="{F5A96EE3-B9BF-4389-A161-E5A1ED0F9648}" srcOrd="1" destOrd="0" parTransId="{AEB8AEB8-C681-41E3-B521-9AF483C220FA}" sibTransId="{51CD349F-BC57-45DA-94D4-2FAE1A071484}"/>
    <dgm:cxn modelId="{8FCA76AC-D13B-4B47-A013-7A44EB0234E5}" srcId="{B57CFF7F-D197-4432-BDC9-DB0E32975C94}" destId="{9CAC16C8-3D56-4267-8E77-62CB1B53042D}" srcOrd="0" destOrd="0" parTransId="{E8C8A902-925F-4EBB-9BAB-9725D279EAD3}" sibTransId="{AF09C038-7EB1-4FC1-9E4F-16809AC6DE62}"/>
    <dgm:cxn modelId="{2CE4ECA4-1FAA-469F-BD4E-14C6DF075003}" type="presOf" srcId="{9CAC16C8-3D56-4267-8E77-62CB1B53042D}" destId="{C45AEF25-C32F-45AD-B37B-C4046D4225A9}" srcOrd="0" destOrd="0" presId="urn:microsoft.com/office/officeart/2005/8/layout/orgChart1"/>
    <dgm:cxn modelId="{0D60FD2E-AB8C-459B-8950-C8832BDA74B1}" srcId="{4A1277A6-AF4F-4F15-9DBF-AB187E224FCC}" destId="{EBD03582-6478-43E5-A097-3CB9F3D2BCED}" srcOrd="2" destOrd="0" parTransId="{8480AE1C-3C98-4D71-A81D-4B47FD4DCCA3}" sibTransId="{67C36574-4732-4756-A33A-40B5BC84774C}"/>
    <dgm:cxn modelId="{6ADF9C2A-E7B7-4A38-9946-28F450167754}" type="presOf" srcId="{8C8BAAD4-44FA-4291-8EE8-1FA517B11C04}" destId="{AE7B6613-C2D7-47F3-BA24-32561C535DC0}" srcOrd="0" destOrd="0" presId="urn:microsoft.com/office/officeart/2005/8/layout/orgChart1"/>
    <dgm:cxn modelId="{1EB26DF0-CA10-469B-A2A5-0E53418C93D6}" type="presOf" srcId="{A3FEBBE7-7581-4531-AE4A-2710EEE599BC}" destId="{661D1EAE-6189-4309-AFF4-7ABD618CD74B}" srcOrd="1" destOrd="0" presId="urn:microsoft.com/office/officeart/2005/8/layout/orgChart1"/>
    <dgm:cxn modelId="{5B68E557-A240-4CA6-A80D-50481C4DC388}" type="presOf" srcId="{980090C1-A327-4619-BCE6-25FD4ECD02EF}" destId="{023D4DB5-EEA2-490B-A922-31261D018E73}" srcOrd="1" destOrd="0" presId="urn:microsoft.com/office/officeart/2005/8/layout/orgChart1"/>
    <dgm:cxn modelId="{F803A366-C7F1-411B-B3C4-9D94043E1417}" type="presOf" srcId="{EBD03582-6478-43E5-A097-3CB9F3D2BCED}" destId="{C981D5AA-AD20-472B-8926-489F53E00A36}" srcOrd="0" destOrd="0" presId="urn:microsoft.com/office/officeart/2005/8/layout/orgChart1"/>
    <dgm:cxn modelId="{6CF30259-5292-443B-AE76-20E7D733FC17}" type="presOf" srcId="{5CD6AB7C-AF40-4482-9F84-4B9D77F230D1}" destId="{E7E32A4F-88F1-47BF-8C54-CEB706315D16}" srcOrd="0" destOrd="0" presId="urn:microsoft.com/office/officeart/2005/8/layout/orgChart1"/>
    <dgm:cxn modelId="{D98FD5E3-E42A-4824-AD4D-724F13FF0CB1}" type="presOf" srcId="{81034096-0257-450D-A6F6-2550DBAE7E1E}" destId="{12B13D6B-FA05-4470-B7B2-B27771AD08DF}" srcOrd="0" destOrd="0" presId="urn:microsoft.com/office/officeart/2005/8/layout/orgChart1"/>
    <dgm:cxn modelId="{BF2FC2FC-6255-4E33-B9FA-64351D792618}" type="presOf" srcId="{5D655F26-C2D5-4027-B017-A876293FC768}" destId="{FB58875F-3C94-4800-8FC4-0D788E196BCB}" srcOrd="1" destOrd="0" presId="urn:microsoft.com/office/officeart/2005/8/layout/orgChart1"/>
    <dgm:cxn modelId="{949BFC1B-11B5-4A71-8E95-2096CD50068F}" type="presOf" srcId="{EC72974E-F3C7-47E5-BDF4-770098BBD87B}" destId="{5DF13575-84AB-4F45-A0C6-EDA8DCEE65EF}" srcOrd="0" destOrd="0" presId="urn:microsoft.com/office/officeart/2005/8/layout/orgChart1"/>
    <dgm:cxn modelId="{EF4FC83E-5BD5-4FF9-85F9-FCE8D517BAA7}" srcId="{5CD6AB7C-AF40-4482-9F84-4B9D77F230D1}" destId="{5D655F26-C2D5-4027-B017-A876293FC768}" srcOrd="0" destOrd="0" parTransId="{C51B3CB0-9203-43E7-BB35-EDE31B7C2CE9}" sibTransId="{930205D1-715F-40FF-8637-AF71CB711F27}"/>
    <dgm:cxn modelId="{CADF3228-B9CC-4161-830F-6D76C6C94488}" srcId="{F5A96EE3-B9BF-4389-A161-E5A1ED0F9648}" destId="{4A1277A6-AF4F-4F15-9DBF-AB187E224FCC}" srcOrd="0" destOrd="0" parTransId="{E6899BD7-06B6-47EA-9A6A-15AC145ACE8C}" sibTransId="{CF2E7678-196B-4DF1-877E-E4DDFF068C42}"/>
    <dgm:cxn modelId="{E2533D67-E9C8-4ADE-9095-6E40377F3E69}" type="presOf" srcId="{BBF3B42A-EC73-4C42-9485-3A908E53C063}" destId="{C3755031-238D-4EA2-89AC-3788478A8291}" srcOrd="0" destOrd="0" presId="urn:microsoft.com/office/officeart/2005/8/layout/orgChart1"/>
    <dgm:cxn modelId="{F687DEED-1EED-430B-8EC2-C28A41CFA091}" type="presParOf" srcId="{96F16E4A-752B-431A-B78F-CD30489C04B9}" destId="{11AA2BD4-E340-44CF-93E0-E0791DA3D88A}" srcOrd="0" destOrd="0" presId="urn:microsoft.com/office/officeart/2005/8/layout/orgChart1"/>
    <dgm:cxn modelId="{655CFA62-AEDD-485B-9970-474056954FA0}" type="presParOf" srcId="{11AA2BD4-E340-44CF-93E0-E0791DA3D88A}" destId="{70DF31AD-EDF1-4704-BC31-AA187AE6F0E7}" srcOrd="0" destOrd="0" presId="urn:microsoft.com/office/officeart/2005/8/layout/orgChart1"/>
    <dgm:cxn modelId="{878DE07F-C960-45A6-B124-5D0AEC6EA4EE}" type="presParOf" srcId="{70DF31AD-EDF1-4704-BC31-AA187AE6F0E7}" destId="{DECC45C0-C8AF-4CDA-8B6F-5A2936424DE5}" srcOrd="0" destOrd="0" presId="urn:microsoft.com/office/officeart/2005/8/layout/orgChart1"/>
    <dgm:cxn modelId="{070D9CEF-16A2-497C-849D-BB3E0DB0642B}" type="presParOf" srcId="{70DF31AD-EDF1-4704-BC31-AA187AE6F0E7}" destId="{50FF8B96-D872-4954-9CE6-A7131D819E51}" srcOrd="1" destOrd="0" presId="urn:microsoft.com/office/officeart/2005/8/layout/orgChart1"/>
    <dgm:cxn modelId="{65B426E2-4939-40B2-A704-90C77F178077}" type="presParOf" srcId="{11AA2BD4-E340-44CF-93E0-E0791DA3D88A}" destId="{8323842E-BFB1-4FE7-99D3-3E7078580C44}" srcOrd="1" destOrd="0" presId="urn:microsoft.com/office/officeart/2005/8/layout/orgChart1"/>
    <dgm:cxn modelId="{1556C78C-2A05-4911-ABB4-6949E7BD33CE}" type="presParOf" srcId="{11AA2BD4-E340-44CF-93E0-E0791DA3D88A}" destId="{586798F5-6291-4A85-9018-B4A1FD5E893B}" srcOrd="2" destOrd="0" presId="urn:microsoft.com/office/officeart/2005/8/layout/orgChart1"/>
    <dgm:cxn modelId="{CE7C17F2-78CC-4D4F-B02D-03DD34ABE7A3}" type="presParOf" srcId="{586798F5-6291-4A85-9018-B4A1FD5E893B}" destId="{5DF13575-84AB-4F45-A0C6-EDA8DCEE65EF}" srcOrd="0" destOrd="0" presId="urn:microsoft.com/office/officeart/2005/8/layout/orgChart1"/>
    <dgm:cxn modelId="{8D18324E-FC4C-4D66-B546-D1E0C9A3CD2C}" type="presParOf" srcId="{586798F5-6291-4A85-9018-B4A1FD5E893B}" destId="{3EE5CB39-AA4C-4371-9EFF-1EE7D8027158}" srcOrd="1" destOrd="0" presId="urn:microsoft.com/office/officeart/2005/8/layout/orgChart1"/>
    <dgm:cxn modelId="{1E8424B6-D1FD-4C6A-833D-1625504DB130}" type="presParOf" srcId="{3EE5CB39-AA4C-4371-9EFF-1EE7D8027158}" destId="{5078CC7E-73B7-4DF6-BBBD-0ABF4ED4CDD4}" srcOrd="0" destOrd="0" presId="urn:microsoft.com/office/officeart/2005/8/layout/orgChart1"/>
    <dgm:cxn modelId="{FAF6265D-514F-4869-BB2B-CE09AD5EA34B}" type="presParOf" srcId="{5078CC7E-73B7-4DF6-BBBD-0ABF4ED4CDD4}" destId="{F0551F35-55E6-4FEC-BFC9-37B8FD412BFB}" srcOrd="0" destOrd="0" presId="urn:microsoft.com/office/officeart/2005/8/layout/orgChart1"/>
    <dgm:cxn modelId="{39EE3231-2138-44E6-B558-C31EF3916217}" type="presParOf" srcId="{5078CC7E-73B7-4DF6-BBBD-0ABF4ED4CDD4}" destId="{C523ECBF-5A1E-45F4-AEA0-F3007599AFDB}" srcOrd="1" destOrd="0" presId="urn:microsoft.com/office/officeart/2005/8/layout/orgChart1"/>
    <dgm:cxn modelId="{2C35C219-6128-42D3-A92F-D1E15ECD3204}" type="presParOf" srcId="{3EE5CB39-AA4C-4371-9EFF-1EE7D8027158}" destId="{F7F637C8-B1EB-4230-93C2-073B2EB25A54}" srcOrd="1" destOrd="0" presId="urn:microsoft.com/office/officeart/2005/8/layout/orgChart1"/>
    <dgm:cxn modelId="{EDFB46C7-A607-43B4-8767-5C24D76D2DC9}" type="presParOf" srcId="{3EE5CB39-AA4C-4371-9EFF-1EE7D8027158}" destId="{A38CEDD2-E724-4589-997F-E266F978A895}" srcOrd="2" destOrd="0" presId="urn:microsoft.com/office/officeart/2005/8/layout/orgChart1"/>
    <dgm:cxn modelId="{0D76A03D-9991-4D70-9DA3-C210DAE857F5}" type="presParOf" srcId="{A38CEDD2-E724-4589-997F-E266F978A895}" destId="{18703F14-8A6E-469E-9044-20B777E3FFE9}" srcOrd="0" destOrd="0" presId="urn:microsoft.com/office/officeart/2005/8/layout/orgChart1"/>
    <dgm:cxn modelId="{DFEF96B1-1BF8-4C30-B874-22271BA3D7D1}" type="presParOf" srcId="{A38CEDD2-E724-4589-997F-E266F978A895}" destId="{7C60FC5E-0B96-4239-92F5-81E178CD65A4}" srcOrd="1" destOrd="0" presId="urn:microsoft.com/office/officeart/2005/8/layout/orgChart1"/>
    <dgm:cxn modelId="{0F21B095-82D1-49E6-BB6E-2649719EC4F5}" type="presParOf" srcId="{7C60FC5E-0B96-4239-92F5-81E178CD65A4}" destId="{22789A8C-4684-4612-82FF-F41E4F5DF50D}" srcOrd="0" destOrd="0" presId="urn:microsoft.com/office/officeart/2005/8/layout/orgChart1"/>
    <dgm:cxn modelId="{A189BC42-1889-45AA-BEDE-99FAD9E54F3A}" type="presParOf" srcId="{22789A8C-4684-4612-82FF-F41E4F5DF50D}" destId="{C45AEF25-C32F-45AD-B37B-C4046D4225A9}" srcOrd="0" destOrd="0" presId="urn:microsoft.com/office/officeart/2005/8/layout/orgChart1"/>
    <dgm:cxn modelId="{9A07D0F0-6B23-4C2C-B287-0B9927A26C0B}" type="presParOf" srcId="{22789A8C-4684-4612-82FF-F41E4F5DF50D}" destId="{115AFA7F-8E69-4CDC-A4C0-606F35FC72D3}" srcOrd="1" destOrd="0" presId="urn:microsoft.com/office/officeart/2005/8/layout/orgChart1"/>
    <dgm:cxn modelId="{2C27B8C9-6933-4C97-A1B7-1799BA913751}" type="presParOf" srcId="{7C60FC5E-0B96-4239-92F5-81E178CD65A4}" destId="{70018EFA-2584-4919-96EC-6DB844973BD9}" srcOrd="1" destOrd="0" presId="urn:microsoft.com/office/officeart/2005/8/layout/orgChart1"/>
    <dgm:cxn modelId="{9FE16FED-6C70-4059-94F3-2CBDA1B7D743}" type="presParOf" srcId="{7C60FC5E-0B96-4239-92F5-81E178CD65A4}" destId="{1B892566-CC7B-4275-ADEE-842751C3BA0B}" srcOrd="2" destOrd="0" presId="urn:microsoft.com/office/officeart/2005/8/layout/orgChart1"/>
    <dgm:cxn modelId="{345C861D-D233-4C78-8DC5-E05F4D60B1AF}" type="presParOf" srcId="{1B892566-CC7B-4275-ADEE-842751C3BA0B}" destId="{5C48AFCE-7364-43A8-A12B-672B5AD27B61}" srcOrd="0" destOrd="0" presId="urn:microsoft.com/office/officeart/2005/8/layout/orgChart1"/>
    <dgm:cxn modelId="{D218CC14-DA97-43D3-A0FB-ABA2473C5E74}" type="presParOf" srcId="{1B892566-CC7B-4275-ADEE-842751C3BA0B}" destId="{BA8E46EB-B60D-47D7-BDC2-6907A92E1193}" srcOrd="1" destOrd="0" presId="urn:microsoft.com/office/officeart/2005/8/layout/orgChart1"/>
    <dgm:cxn modelId="{F7ACEE20-34B6-44D8-9023-2FED97E1A253}" type="presParOf" srcId="{BA8E46EB-B60D-47D7-BDC2-6907A92E1193}" destId="{116A83C5-D5D0-4440-A572-4A089BB90622}" srcOrd="0" destOrd="0" presId="urn:microsoft.com/office/officeart/2005/8/layout/orgChart1"/>
    <dgm:cxn modelId="{39336E73-650F-4CC0-900B-2EB8E33C2E43}" type="presParOf" srcId="{116A83C5-D5D0-4440-A572-4A089BB90622}" destId="{E7E32A4F-88F1-47BF-8C54-CEB706315D16}" srcOrd="0" destOrd="0" presId="urn:microsoft.com/office/officeart/2005/8/layout/orgChart1"/>
    <dgm:cxn modelId="{5CE94EB1-46B1-4CF2-9663-461996A805D0}" type="presParOf" srcId="{116A83C5-D5D0-4440-A572-4A089BB90622}" destId="{0EFCD5E1-EAE9-4208-A4BF-D8B65E423BBC}" srcOrd="1" destOrd="0" presId="urn:microsoft.com/office/officeart/2005/8/layout/orgChart1"/>
    <dgm:cxn modelId="{26DA832D-E383-45E4-9098-41DA6E6DA16F}" type="presParOf" srcId="{BA8E46EB-B60D-47D7-BDC2-6907A92E1193}" destId="{AC199412-145B-4E79-A838-DD5F9774B29F}" srcOrd="1" destOrd="0" presId="urn:microsoft.com/office/officeart/2005/8/layout/orgChart1"/>
    <dgm:cxn modelId="{7D581C94-801A-410E-98AC-B35F25325A10}" type="presParOf" srcId="{AC199412-145B-4E79-A838-DD5F9774B29F}" destId="{0A35F9E2-A7A5-4744-A5E7-DED4832BB3E4}" srcOrd="0" destOrd="0" presId="urn:microsoft.com/office/officeart/2005/8/layout/orgChart1"/>
    <dgm:cxn modelId="{34709474-A1B9-4BFD-96D3-E0A8D55BB2D4}" type="presParOf" srcId="{AC199412-145B-4E79-A838-DD5F9774B29F}" destId="{D04C63A2-EFA2-4F99-B147-D3943F3C2FEF}" srcOrd="1" destOrd="0" presId="urn:microsoft.com/office/officeart/2005/8/layout/orgChart1"/>
    <dgm:cxn modelId="{861A8D70-9953-4C39-84A0-5CD3928272C1}" type="presParOf" srcId="{D04C63A2-EFA2-4F99-B147-D3943F3C2FEF}" destId="{319130CD-D75A-4AC1-9D7B-BBD62441BA4C}" srcOrd="0" destOrd="0" presId="urn:microsoft.com/office/officeart/2005/8/layout/orgChart1"/>
    <dgm:cxn modelId="{3CCF994E-5F37-4633-B984-779FEEAE25EC}" type="presParOf" srcId="{319130CD-D75A-4AC1-9D7B-BBD62441BA4C}" destId="{900B7786-7470-4C59-A6C6-8BE5CC34CCD6}" srcOrd="0" destOrd="0" presId="urn:microsoft.com/office/officeart/2005/8/layout/orgChart1"/>
    <dgm:cxn modelId="{5D2F0B62-3AFF-4792-AA73-5B8A9AAA7C96}" type="presParOf" srcId="{319130CD-D75A-4AC1-9D7B-BBD62441BA4C}" destId="{FB58875F-3C94-4800-8FC4-0D788E196BCB}" srcOrd="1" destOrd="0" presId="urn:microsoft.com/office/officeart/2005/8/layout/orgChart1"/>
    <dgm:cxn modelId="{FA0C68FA-8954-4624-8DFC-353D93BFDE18}" type="presParOf" srcId="{D04C63A2-EFA2-4F99-B147-D3943F3C2FEF}" destId="{0FB47EE9-F1C7-41B3-A5F9-926A6F501C37}" srcOrd="1" destOrd="0" presId="urn:microsoft.com/office/officeart/2005/8/layout/orgChart1"/>
    <dgm:cxn modelId="{E12FE468-7A77-4D12-8760-0622152D9BD4}" type="presParOf" srcId="{D04C63A2-EFA2-4F99-B147-D3943F3C2FEF}" destId="{74628B3F-DFEF-4B3E-9C6F-A8A8572B1EBD}" srcOrd="2" destOrd="0" presId="urn:microsoft.com/office/officeart/2005/8/layout/orgChart1"/>
    <dgm:cxn modelId="{50BA003D-314B-48B7-8D67-0F4A0414DCBE}" type="presParOf" srcId="{BA8E46EB-B60D-47D7-BDC2-6907A92E1193}" destId="{1130146F-F3BC-4A47-A32A-1A803E21AA46}" srcOrd="2" destOrd="0" presId="urn:microsoft.com/office/officeart/2005/8/layout/orgChart1"/>
    <dgm:cxn modelId="{7F884A9B-DD94-4AF3-BFD3-A93308DFFC6B}" type="presParOf" srcId="{586798F5-6291-4A85-9018-B4A1FD5E893B}" destId="{0168EC6B-4CD1-4FF0-AECE-D0D82A15AC3F}" srcOrd="2" destOrd="0" presId="urn:microsoft.com/office/officeart/2005/8/layout/orgChart1"/>
    <dgm:cxn modelId="{21016361-100B-4D48-B58B-849119A349C7}" type="presParOf" srcId="{586798F5-6291-4A85-9018-B4A1FD5E893B}" destId="{F2FFA9AC-FE67-4D69-B59A-F75818E704A7}" srcOrd="3" destOrd="0" presId="urn:microsoft.com/office/officeart/2005/8/layout/orgChart1"/>
    <dgm:cxn modelId="{E60706F1-41E7-4D0A-BE11-C47475907C21}" type="presParOf" srcId="{F2FFA9AC-FE67-4D69-B59A-F75818E704A7}" destId="{487A007B-5090-4D68-B6C9-20EA96821F2A}" srcOrd="0" destOrd="0" presId="urn:microsoft.com/office/officeart/2005/8/layout/orgChart1"/>
    <dgm:cxn modelId="{36232263-1DC0-49EA-BFB0-5646C8B56E77}" type="presParOf" srcId="{487A007B-5090-4D68-B6C9-20EA96821F2A}" destId="{32388404-40B9-4171-8E70-E2A72FEE22A2}" srcOrd="0" destOrd="0" presId="urn:microsoft.com/office/officeart/2005/8/layout/orgChart1"/>
    <dgm:cxn modelId="{BF52F92E-5A7B-4688-8BAF-B5CCDBE3CD34}" type="presParOf" srcId="{487A007B-5090-4D68-B6C9-20EA96821F2A}" destId="{EC56A300-DC0A-449F-87D7-1C2A1D7ED954}" srcOrd="1" destOrd="0" presId="urn:microsoft.com/office/officeart/2005/8/layout/orgChart1"/>
    <dgm:cxn modelId="{AE60A869-2DF6-420E-B51C-E5B92329F22D}" type="presParOf" srcId="{F2FFA9AC-FE67-4D69-B59A-F75818E704A7}" destId="{3EFADE48-B2FB-4243-A307-A9CEA086852D}" srcOrd="1" destOrd="0" presId="urn:microsoft.com/office/officeart/2005/8/layout/orgChart1"/>
    <dgm:cxn modelId="{FBEDC97A-CC0B-48DB-8EBE-0E8B11249AB0}" type="presParOf" srcId="{F2FFA9AC-FE67-4D69-B59A-F75818E704A7}" destId="{9E4017F0-E0F6-4A1B-AE25-72248E9D2D02}" srcOrd="2" destOrd="0" presId="urn:microsoft.com/office/officeart/2005/8/layout/orgChart1"/>
    <dgm:cxn modelId="{4FE88516-8E38-4AFB-B1E6-9A2313C0F5AA}" type="presParOf" srcId="{9E4017F0-E0F6-4A1B-AE25-72248E9D2D02}" destId="{22FE6B5A-056C-488A-81CE-4B7312C76CBE}" srcOrd="0" destOrd="0" presId="urn:microsoft.com/office/officeart/2005/8/layout/orgChart1"/>
    <dgm:cxn modelId="{A61D5CA4-9DAB-4AC8-916A-FD00650CA5D7}" type="presParOf" srcId="{9E4017F0-E0F6-4A1B-AE25-72248E9D2D02}" destId="{FB03C870-F82A-4CC6-BE93-7A2A7989973F}" srcOrd="1" destOrd="0" presId="urn:microsoft.com/office/officeart/2005/8/layout/orgChart1"/>
    <dgm:cxn modelId="{8CAA8862-7C4D-4227-A203-C501BC0DF24D}" type="presParOf" srcId="{FB03C870-F82A-4CC6-BE93-7A2A7989973F}" destId="{03016846-CCC2-4C20-99B3-8DC3DD78C412}" srcOrd="0" destOrd="0" presId="urn:microsoft.com/office/officeart/2005/8/layout/orgChart1"/>
    <dgm:cxn modelId="{8B378061-AC30-4123-B68B-31B8ACB1758F}" type="presParOf" srcId="{03016846-CCC2-4C20-99B3-8DC3DD78C412}" destId="{95DFD14C-94A9-4B6F-8FDB-88C87A1542C8}" srcOrd="0" destOrd="0" presId="urn:microsoft.com/office/officeart/2005/8/layout/orgChart1"/>
    <dgm:cxn modelId="{6F32AB64-6973-4327-A287-0778FB583E5F}" type="presParOf" srcId="{03016846-CCC2-4C20-99B3-8DC3DD78C412}" destId="{D736047C-6277-4CB9-BB95-3EB0D85C23A2}" srcOrd="1" destOrd="0" presId="urn:microsoft.com/office/officeart/2005/8/layout/orgChart1"/>
    <dgm:cxn modelId="{C95450E7-50F9-4446-A84F-CBE093EE0C16}" type="presParOf" srcId="{FB03C870-F82A-4CC6-BE93-7A2A7989973F}" destId="{F3B9E057-10E2-4295-992E-D2D4BC7E5F12}" srcOrd="1" destOrd="0" presId="urn:microsoft.com/office/officeart/2005/8/layout/orgChart1"/>
    <dgm:cxn modelId="{C2EE5685-EBBC-4B8F-9591-7C71B2A58948}" type="presParOf" srcId="{F3B9E057-10E2-4295-992E-D2D4BC7E5F12}" destId="{DD867691-71AF-4409-ADCC-6E53A9B20F25}" srcOrd="0" destOrd="0" presId="urn:microsoft.com/office/officeart/2005/8/layout/orgChart1"/>
    <dgm:cxn modelId="{3F24DEFE-084C-49EB-B772-364F13C96C2B}" type="presParOf" srcId="{F3B9E057-10E2-4295-992E-D2D4BC7E5F12}" destId="{59897B5B-7E7D-4792-B0CC-279244D9794C}" srcOrd="1" destOrd="0" presId="urn:microsoft.com/office/officeart/2005/8/layout/orgChart1"/>
    <dgm:cxn modelId="{3EC65732-7791-4F01-80E2-7A7C5FC43CB6}" type="presParOf" srcId="{59897B5B-7E7D-4792-B0CC-279244D9794C}" destId="{93E4363E-B7DF-4203-ACED-584829E97B38}" srcOrd="0" destOrd="0" presId="urn:microsoft.com/office/officeart/2005/8/layout/orgChart1"/>
    <dgm:cxn modelId="{EE114F77-8667-4824-9750-CDAC0208F1A0}" type="presParOf" srcId="{93E4363E-B7DF-4203-ACED-584829E97B38}" destId="{492F7525-2F42-4AE7-ABE8-5A775B0F0E02}" srcOrd="0" destOrd="0" presId="urn:microsoft.com/office/officeart/2005/8/layout/orgChart1"/>
    <dgm:cxn modelId="{D67E50AD-9E17-4CD8-ACDC-A04FAF19C678}" type="presParOf" srcId="{93E4363E-B7DF-4203-ACED-584829E97B38}" destId="{B5DE4C44-F256-4DAF-A745-62AFDE4ABF0D}" srcOrd="1" destOrd="0" presId="urn:microsoft.com/office/officeart/2005/8/layout/orgChart1"/>
    <dgm:cxn modelId="{C7CECE52-6059-440B-BEA8-76E95D5F5DD0}" type="presParOf" srcId="{59897B5B-7E7D-4792-B0CC-279244D9794C}" destId="{4C381CC3-F273-4A36-8982-13F84D602907}" srcOrd="1" destOrd="0" presId="urn:microsoft.com/office/officeart/2005/8/layout/orgChart1"/>
    <dgm:cxn modelId="{7F561BE8-48D9-47E5-AEE5-F4AA496881F4}" type="presParOf" srcId="{59897B5B-7E7D-4792-B0CC-279244D9794C}" destId="{291201B0-41A1-4B7B-86B8-45037F8F3BC7}" srcOrd="2" destOrd="0" presId="urn:microsoft.com/office/officeart/2005/8/layout/orgChart1"/>
    <dgm:cxn modelId="{CA7B8E05-194A-4C23-A228-C34CA2222FAD}" type="presParOf" srcId="{FB03C870-F82A-4CC6-BE93-7A2A7989973F}" destId="{736BF007-510C-4AEE-92E8-0BDBAA1741E6}" srcOrd="2" destOrd="0" presId="urn:microsoft.com/office/officeart/2005/8/layout/orgChart1"/>
    <dgm:cxn modelId="{83E8C928-1980-43E7-98FF-9355668A6D5B}" type="presParOf" srcId="{736BF007-510C-4AEE-92E8-0BDBAA1741E6}" destId="{AE7B6613-C2D7-47F3-BA24-32561C535DC0}" srcOrd="0" destOrd="0" presId="urn:microsoft.com/office/officeart/2005/8/layout/orgChart1"/>
    <dgm:cxn modelId="{D5C66CD6-5B9D-4480-907C-121A3C79F988}" type="presParOf" srcId="{736BF007-510C-4AEE-92E8-0BDBAA1741E6}" destId="{F71E452D-015E-400F-BB6D-64869E2BCD9E}" srcOrd="1" destOrd="0" presId="urn:microsoft.com/office/officeart/2005/8/layout/orgChart1"/>
    <dgm:cxn modelId="{AB25FBE4-7DC7-43AF-94C4-29FE5B39AF79}" type="presParOf" srcId="{F71E452D-015E-400F-BB6D-64869E2BCD9E}" destId="{6B0B298E-6E66-4606-A0AD-E6E5E67E42DE}" srcOrd="0" destOrd="0" presId="urn:microsoft.com/office/officeart/2005/8/layout/orgChart1"/>
    <dgm:cxn modelId="{DC53851D-6395-44E7-BF55-95B8894F1B89}" type="presParOf" srcId="{6B0B298E-6E66-4606-A0AD-E6E5E67E42DE}" destId="{C3755031-238D-4EA2-89AC-3788478A8291}" srcOrd="0" destOrd="0" presId="urn:microsoft.com/office/officeart/2005/8/layout/orgChart1"/>
    <dgm:cxn modelId="{DE5ADEF6-0245-4234-A3A5-2AB081A54D02}" type="presParOf" srcId="{6B0B298E-6E66-4606-A0AD-E6E5E67E42DE}" destId="{9C78A28E-CD84-4C33-948A-549807931741}" srcOrd="1" destOrd="0" presId="urn:microsoft.com/office/officeart/2005/8/layout/orgChart1"/>
    <dgm:cxn modelId="{4CFAAE79-6D5B-4A93-BF80-6E02514EADB0}" type="presParOf" srcId="{F71E452D-015E-400F-BB6D-64869E2BCD9E}" destId="{A1A7C136-6076-47B0-B9CD-79CE70DB628B}" srcOrd="1" destOrd="0" presId="urn:microsoft.com/office/officeart/2005/8/layout/orgChart1"/>
    <dgm:cxn modelId="{B082349F-9C13-421A-B712-A9A89AE359F0}" type="presParOf" srcId="{F71E452D-015E-400F-BB6D-64869E2BCD9E}" destId="{97EB8C9B-0E22-40BB-B8C2-1D33420579F1}" srcOrd="2" destOrd="0" presId="urn:microsoft.com/office/officeart/2005/8/layout/orgChart1"/>
    <dgm:cxn modelId="{855B7923-B5BC-4F38-9EDC-18FE7A18CF55}" type="presParOf" srcId="{736BF007-510C-4AEE-92E8-0BDBAA1741E6}" destId="{70249228-116D-422B-859D-B8FF87135540}" srcOrd="2" destOrd="0" presId="urn:microsoft.com/office/officeart/2005/8/layout/orgChart1"/>
    <dgm:cxn modelId="{9CE95AE2-22C9-4937-90DC-7C5C0BC14593}" type="presParOf" srcId="{736BF007-510C-4AEE-92E8-0BDBAA1741E6}" destId="{7DAD4298-1B6B-42EA-8396-35A7538931D2}" srcOrd="3" destOrd="0" presId="urn:microsoft.com/office/officeart/2005/8/layout/orgChart1"/>
    <dgm:cxn modelId="{6D730224-DEA4-4CE7-A25D-6C93FFE005AC}" type="presParOf" srcId="{7DAD4298-1B6B-42EA-8396-35A7538931D2}" destId="{96A656A1-E310-4037-B449-A4FE34D856EA}" srcOrd="0" destOrd="0" presId="urn:microsoft.com/office/officeart/2005/8/layout/orgChart1"/>
    <dgm:cxn modelId="{045C0154-976B-4B51-A122-CFE22CB1DB54}" type="presParOf" srcId="{96A656A1-E310-4037-B449-A4FE34D856EA}" destId="{361C7BAE-79C6-492A-9FF3-863537E1D26C}" srcOrd="0" destOrd="0" presId="urn:microsoft.com/office/officeart/2005/8/layout/orgChart1"/>
    <dgm:cxn modelId="{B70CB3FF-AC8C-48B6-BA60-F39A7AE0E92E}" type="presParOf" srcId="{96A656A1-E310-4037-B449-A4FE34D856EA}" destId="{661D1EAE-6189-4309-AFF4-7ABD618CD74B}" srcOrd="1" destOrd="0" presId="urn:microsoft.com/office/officeart/2005/8/layout/orgChart1"/>
    <dgm:cxn modelId="{22C3BDE4-F5D6-4ADC-A7A8-BFA8B356B01B}" type="presParOf" srcId="{7DAD4298-1B6B-42EA-8396-35A7538931D2}" destId="{236480EC-0F38-4049-AEB8-32137AC9AB8B}" srcOrd="1" destOrd="0" presId="urn:microsoft.com/office/officeart/2005/8/layout/orgChart1"/>
    <dgm:cxn modelId="{91C420D7-DBE3-4723-ABA3-D0245F3ADAA2}" type="presParOf" srcId="{7DAD4298-1B6B-42EA-8396-35A7538931D2}" destId="{35F8004B-0464-471B-A47B-38033D287BF5}" srcOrd="2" destOrd="0" presId="urn:microsoft.com/office/officeart/2005/8/layout/orgChart1"/>
    <dgm:cxn modelId="{54E1A46D-2C59-450B-A5B8-A734AF0B5A81}" type="presParOf" srcId="{736BF007-510C-4AEE-92E8-0BDBAA1741E6}" destId="{DBD6CABF-715C-40A5-B84A-EB9A06E47753}" srcOrd="4" destOrd="0" presId="urn:microsoft.com/office/officeart/2005/8/layout/orgChart1"/>
    <dgm:cxn modelId="{13722990-4E93-481B-B985-2FF8FAF00677}" type="presParOf" srcId="{736BF007-510C-4AEE-92E8-0BDBAA1741E6}" destId="{C4EC714A-FDEF-48F4-9F32-67F10C16DD42}" srcOrd="5" destOrd="0" presId="urn:microsoft.com/office/officeart/2005/8/layout/orgChart1"/>
    <dgm:cxn modelId="{199D499F-228E-4CAB-9162-A16760D3B393}" type="presParOf" srcId="{C4EC714A-FDEF-48F4-9F32-67F10C16DD42}" destId="{755FF59E-15B4-42F2-A760-789E943EE4CB}" srcOrd="0" destOrd="0" presId="urn:microsoft.com/office/officeart/2005/8/layout/orgChart1"/>
    <dgm:cxn modelId="{134545E3-F9F7-4DB3-B734-90C43576B635}" type="presParOf" srcId="{755FF59E-15B4-42F2-A760-789E943EE4CB}" destId="{C981D5AA-AD20-472B-8926-489F53E00A36}" srcOrd="0" destOrd="0" presId="urn:microsoft.com/office/officeart/2005/8/layout/orgChart1"/>
    <dgm:cxn modelId="{1F1EDE71-EC4F-482D-B084-30C400FE7C35}" type="presParOf" srcId="{755FF59E-15B4-42F2-A760-789E943EE4CB}" destId="{D9D65EA4-8390-4143-9B1D-7AD90EDAFA32}" srcOrd="1" destOrd="0" presId="urn:microsoft.com/office/officeart/2005/8/layout/orgChart1"/>
    <dgm:cxn modelId="{8E039438-709E-4718-B914-62F6F50AB77C}" type="presParOf" srcId="{C4EC714A-FDEF-48F4-9F32-67F10C16DD42}" destId="{468254B7-9702-4280-9016-A3150784D146}" srcOrd="1" destOrd="0" presId="urn:microsoft.com/office/officeart/2005/8/layout/orgChart1"/>
    <dgm:cxn modelId="{8DB55AAA-93AF-4556-8990-60CDED35A65C}" type="presParOf" srcId="{C4EC714A-FDEF-48F4-9F32-67F10C16DD42}" destId="{705502C0-01BE-45AC-9223-E70096BC906B}" srcOrd="2" destOrd="0" presId="urn:microsoft.com/office/officeart/2005/8/layout/orgChart1"/>
    <dgm:cxn modelId="{4AA3AA8D-A6EA-403A-B4BE-5314A654A238}" type="presParOf" srcId="{736BF007-510C-4AEE-92E8-0BDBAA1741E6}" destId="{12B13D6B-FA05-4470-B7B2-B27771AD08DF}" srcOrd="6" destOrd="0" presId="urn:microsoft.com/office/officeart/2005/8/layout/orgChart1"/>
    <dgm:cxn modelId="{BA6E632A-D81F-48F3-B54C-F5E24B9CEF82}" type="presParOf" srcId="{736BF007-510C-4AEE-92E8-0BDBAA1741E6}" destId="{97C63ED4-DF98-42F0-B105-6CEFE167D32D}" srcOrd="7" destOrd="0" presId="urn:microsoft.com/office/officeart/2005/8/layout/orgChart1"/>
    <dgm:cxn modelId="{7D4155B2-8CE0-4102-87B8-C2F32D80CDE9}" type="presParOf" srcId="{97C63ED4-DF98-42F0-B105-6CEFE167D32D}" destId="{CD434557-C3B5-4F3B-9AEC-42AF3FC82AF1}" srcOrd="0" destOrd="0" presId="urn:microsoft.com/office/officeart/2005/8/layout/orgChart1"/>
    <dgm:cxn modelId="{FA210C7B-5E10-47B0-BFD9-82F60AFFC081}" type="presParOf" srcId="{CD434557-C3B5-4F3B-9AEC-42AF3FC82AF1}" destId="{78235345-013E-4BAD-8604-71D100305D8F}" srcOrd="0" destOrd="0" presId="urn:microsoft.com/office/officeart/2005/8/layout/orgChart1"/>
    <dgm:cxn modelId="{21EF373C-90A1-4234-9F24-BB05AC64DFD2}" type="presParOf" srcId="{CD434557-C3B5-4F3B-9AEC-42AF3FC82AF1}" destId="{023D4DB5-EEA2-490B-A922-31261D018E73}" srcOrd="1" destOrd="0" presId="urn:microsoft.com/office/officeart/2005/8/layout/orgChart1"/>
    <dgm:cxn modelId="{8E050373-4453-4A74-B4BA-4FE98C0922F6}" type="presParOf" srcId="{97C63ED4-DF98-42F0-B105-6CEFE167D32D}" destId="{5F30ED21-348E-4A87-BEB8-80FB62261829}" srcOrd="1" destOrd="0" presId="urn:microsoft.com/office/officeart/2005/8/layout/orgChart1"/>
    <dgm:cxn modelId="{A4E233B6-A7C5-4366-BCFE-1BFF627CB459}" type="presParOf" srcId="{97C63ED4-DF98-42F0-B105-6CEFE167D32D}" destId="{699D7172-DCDB-4DA3-9A5E-2A30FCD0FAB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D3C720-90DE-4CF0-ADF0-CC8C03CEA640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E22B9CF5-62D1-45D6-97BA-C999A653E043}">
      <dgm:prSet phldrT="[Текст]" custT="1"/>
      <dgm:spPr/>
      <dgm:t>
        <a:bodyPr/>
        <a:lstStyle/>
        <a:p>
          <a:r>
            <a:rPr lang="ru-RU" sz="1800" b="1" dirty="0" smtClean="0"/>
            <a:t>неорганические вещества </a:t>
          </a:r>
        </a:p>
        <a:p>
          <a:r>
            <a:rPr lang="ru-RU" sz="1500" dirty="0" smtClean="0"/>
            <a:t>(кристаллы-апатиты, аморфные соли и вода)</a:t>
          </a:r>
          <a:endParaRPr lang="ru-RU" sz="1500" dirty="0"/>
        </a:p>
      </dgm:t>
    </dgm:pt>
    <dgm:pt modelId="{BD250F63-36A8-4B1B-A8A8-B393867EFFAD}" type="parTrans" cxnId="{FC53A988-BFA9-4290-9DBF-30DD0CE99D8C}">
      <dgm:prSet/>
      <dgm:spPr/>
      <dgm:t>
        <a:bodyPr/>
        <a:lstStyle/>
        <a:p>
          <a:endParaRPr lang="ru-RU"/>
        </a:p>
      </dgm:t>
    </dgm:pt>
    <dgm:pt modelId="{6D7C014F-5FE5-43CF-B80D-B45B9804AE96}" type="sibTrans" cxnId="{FC53A988-BFA9-4290-9DBF-30DD0CE99D8C}">
      <dgm:prSet/>
      <dgm:spPr/>
      <dgm:t>
        <a:bodyPr/>
        <a:lstStyle/>
        <a:p>
          <a:endParaRPr lang="ru-RU"/>
        </a:p>
      </dgm:t>
    </dgm:pt>
    <dgm:pt modelId="{BB6DD36F-F28A-4658-9271-977ACBF980D2}">
      <dgm:prSet phldrT="[Текст]" custT="1"/>
      <dgm:spPr/>
      <dgm:t>
        <a:bodyPr/>
        <a:lstStyle/>
        <a:p>
          <a:r>
            <a:rPr lang="ru-RU" sz="1800" b="1" dirty="0" smtClean="0"/>
            <a:t>органическое основное вещество</a:t>
          </a:r>
          <a:r>
            <a:rPr lang="ru-RU" sz="1500" dirty="0" smtClean="0"/>
            <a:t> (преимущественно представленное в массивном матриксе)</a:t>
          </a:r>
          <a:endParaRPr lang="ru-RU" sz="1500" dirty="0"/>
        </a:p>
      </dgm:t>
    </dgm:pt>
    <dgm:pt modelId="{7E68D7B7-63A9-43F6-BFF7-D19972064C92}" type="parTrans" cxnId="{193DC4CA-1B4B-4CB2-91D4-44BAE5109123}">
      <dgm:prSet/>
      <dgm:spPr/>
      <dgm:t>
        <a:bodyPr/>
        <a:lstStyle/>
        <a:p>
          <a:endParaRPr lang="ru-RU"/>
        </a:p>
      </dgm:t>
    </dgm:pt>
    <dgm:pt modelId="{4D15651B-1FDD-44DC-8B7B-3F0F81ACBF29}" type="sibTrans" cxnId="{193DC4CA-1B4B-4CB2-91D4-44BAE5109123}">
      <dgm:prSet/>
      <dgm:spPr/>
      <dgm:t>
        <a:bodyPr/>
        <a:lstStyle/>
        <a:p>
          <a:endParaRPr lang="ru-RU"/>
        </a:p>
      </dgm:t>
    </dgm:pt>
    <dgm:pt modelId="{5441B5E2-FD07-4FD9-83FB-1F25DCB3BAD2}">
      <dgm:prSet phldrT="[Текст]" custT="1"/>
      <dgm:spPr/>
      <dgm:t>
        <a:bodyPr/>
        <a:lstStyle/>
        <a:p>
          <a:r>
            <a:rPr lang="ru-RU" sz="1800" b="1" dirty="0" smtClean="0"/>
            <a:t>клеточные элементы</a:t>
          </a:r>
          <a:endParaRPr lang="ru-RU" sz="1800" b="1" dirty="0"/>
        </a:p>
      </dgm:t>
    </dgm:pt>
    <dgm:pt modelId="{5BAC1AD4-3557-4CE8-93DC-C9E54DF55525}" type="parTrans" cxnId="{F59676B3-1481-4FA2-9848-F512DE865F81}">
      <dgm:prSet/>
      <dgm:spPr/>
      <dgm:t>
        <a:bodyPr/>
        <a:lstStyle/>
        <a:p>
          <a:endParaRPr lang="ru-RU"/>
        </a:p>
      </dgm:t>
    </dgm:pt>
    <dgm:pt modelId="{423DA84D-87A7-43FD-A3F7-4530467E33FD}" type="sibTrans" cxnId="{F59676B3-1481-4FA2-9848-F512DE865F81}">
      <dgm:prSet/>
      <dgm:spPr/>
      <dgm:t>
        <a:bodyPr/>
        <a:lstStyle/>
        <a:p>
          <a:endParaRPr lang="ru-RU"/>
        </a:p>
      </dgm:t>
    </dgm:pt>
    <dgm:pt modelId="{A0308434-0DB9-4D70-9B52-B7A1741ED5F0}" type="pres">
      <dgm:prSet presAssocID="{7CD3C720-90DE-4CF0-ADF0-CC8C03CEA640}" presName="compositeShape" presStyleCnt="0">
        <dgm:presLayoutVars>
          <dgm:dir/>
          <dgm:resizeHandles/>
        </dgm:presLayoutVars>
      </dgm:prSet>
      <dgm:spPr/>
    </dgm:pt>
    <dgm:pt modelId="{B2558924-3316-4BA0-B041-088D4D9B3102}" type="pres">
      <dgm:prSet presAssocID="{7CD3C720-90DE-4CF0-ADF0-CC8C03CEA640}" presName="pyramid" presStyleLbl="node1" presStyleIdx="0" presStyleCnt="1"/>
      <dgm:spPr>
        <a:solidFill>
          <a:srgbClr val="002060"/>
        </a:solidFill>
      </dgm:spPr>
    </dgm:pt>
    <dgm:pt modelId="{39DE23F9-CD22-4B39-9A0B-4DCE04501C21}" type="pres">
      <dgm:prSet presAssocID="{7CD3C720-90DE-4CF0-ADF0-CC8C03CEA640}" presName="theList" presStyleCnt="0"/>
      <dgm:spPr/>
    </dgm:pt>
    <dgm:pt modelId="{EE5206B1-146C-4A2B-8CF6-B4F3FB964C3A}" type="pres">
      <dgm:prSet presAssocID="{E22B9CF5-62D1-45D6-97BA-C999A653E043}" presName="aNode" presStyleLbl="fgAcc1" presStyleIdx="0" presStyleCnt="3" custScaleY="181990" custLinFactNeighborX="1188" custLinFactNeighborY="24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021B5B-E585-43E0-B15A-02585CFE211D}" type="pres">
      <dgm:prSet presAssocID="{E22B9CF5-62D1-45D6-97BA-C999A653E043}" presName="aSpace" presStyleCnt="0"/>
      <dgm:spPr/>
    </dgm:pt>
    <dgm:pt modelId="{F51487A9-C770-425C-BF5D-611BC65B74A4}" type="pres">
      <dgm:prSet presAssocID="{BB6DD36F-F28A-4658-9271-977ACBF980D2}" presName="aNode" presStyleLbl="fgAcc1" presStyleIdx="1" presStyleCnt="3" custScaleX="95867" custScaleY="243907" custLinFactY="7369" custLinFactNeighborX="170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9D6CC-32EE-44BE-8FB2-EBFD180691D6}" type="pres">
      <dgm:prSet presAssocID="{BB6DD36F-F28A-4658-9271-977ACBF980D2}" presName="aSpace" presStyleCnt="0"/>
      <dgm:spPr/>
    </dgm:pt>
    <dgm:pt modelId="{F681B5E6-046B-4E4A-9069-D0E541738405}" type="pres">
      <dgm:prSet presAssocID="{5441B5E2-FD07-4FD9-83FB-1F25DCB3BAD2}" presName="aNode" presStyleLbl="fgAcc1" presStyleIdx="2" presStyleCnt="3" custScaleX="94491" custScaleY="88335" custLinFactY="18442" custLinFactNeighborX="-68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0CE415-EC80-4042-95F3-F9D834BEEFCF}" type="pres">
      <dgm:prSet presAssocID="{5441B5E2-FD07-4FD9-83FB-1F25DCB3BAD2}" presName="aSpace" presStyleCnt="0"/>
      <dgm:spPr/>
    </dgm:pt>
  </dgm:ptLst>
  <dgm:cxnLst>
    <dgm:cxn modelId="{193DC4CA-1B4B-4CB2-91D4-44BAE5109123}" srcId="{7CD3C720-90DE-4CF0-ADF0-CC8C03CEA640}" destId="{BB6DD36F-F28A-4658-9271-977ACBF980D2}" srcOrd="1" destOrd="0" parTransId="{7E68D7B7-63A9-43F6-BFF7-D19972064C92}" sibTransId="{4D15651B-1FDD-44DC-8B7B-3F0F81ACBF29}"/>
    <dgm:cxn modelId="{F59676B3-1481-4FA2-9848-F512DE865F81}" srcId="{7CD3C720-90DE-4CF0-ADF0-CC8C03CEA640}" destId="{5441B5E2-FD07-4FD9-83FB-1F25DCB3BAD2}" srcOrd="2" destOrd="0" parTransId="{5BAC1AD4-3557-4CE8-93DC-C9E54DF55525}" sibTransId="{423DA84D-87A7-43FD-A3F7-4530467E33FD}"/>
    <dgm:cxn modelId="{4C60E481-EC28-44A8-A598-E5936D007EF3}" type="presOf" srcId="{7CD3C720-90DE-4CF0-ADF0-CC8C03CEA640}" destId="{A0308434-0DB9-4D70-9B52-B7A1741ED5F0}" srcOrd="0" destOrd="0" presId="urn:microsoft.com/office/officeart/2005/8/layout/pyramid2"/>
    <dgm:cxn modelId="{88A1A751-825F-49A6-B117-01DB2FE876C4}" type="presOf" srcId="{5441B5E2-FD07-4FD9-83FB-1F25DCB3BAD2}" destId="{F681B5E6-046B-4E4A-9069-D0E541738405}" srcOrd="0" destOrd="0" presId="urn:microsoft.com/office/officeart/2005/8/layout/pyramid2"/>
    <dgm:cxn modelId="{A568C507-1BE4-4032-AEE8-1A2276834F66}" type="presOf" srcId="{E22B9CF5-62D1-45D6-97BA-C999A653E043}" destId="{EE5206B1-146C-4A2B-8CF6-B4F3FB964C3A}" srcOrd="0" destOrd="0" presId="urn:microsoft.com/office/officeart/2005/8/layout/pyramid2"/>
    <dgm:cxn modelId="{FC53A988-BFA9-4290-9DBF-30DD0CE99D8C}" srcId="{7CD3C720-90DE-4CF0-ADF0-CC8C03CEA640}" destId="{E22B9CF5-62D1-45D6-97BA-C999A653E043}" srcOrd="0" destOrd="0" parTransId="{BD250F63-36A8-4B1B-A8A8-B393867EFFAD}" sibTransId="{6D7C014F-5FE5-43CF-B80D-B45B9804AE96}"/>
    <dgm:cxn modelId="{60126DAE-C803-4137-A810-9C9BE8CF2A41}" type="presOf" srcId="{BB6DD36F-F28A-4658-9271-977ACBF980D2}" destId="{F51487A9-C770-425C-BF5D-611BC65B74A4}" srcOrd="0" destOrd="0" presId="urn:microsoft.com/office/officeart/2005/8/layout/pyramid2"/>
    <dgm:cxn modelId="{B89FB351-6967-4DC0-A67F-AAF0729852CA}" type="presParOf" srcId="{A0308434-0DB9-4D70-9B52-B7A1741ED5F0}" destId="{B2558924-3316-4BA0-B041-088D4D9B3102}" srcOrd="0" destOrd="0" presId="urn:microsoft.com/office/officeart/2005/8/layout/pyramid2"/>
    <dgm:cxn modelId="{85F4A0C9-AB4A-47A7-A41B-D99D76A969A8}" type="presParOf" srcId="{A0308434-0DB9-4D70-9B52-B7A1741ED5F0}" destId="{39DE23F9-CD22-4B39-9A0B-4DCE04501C21}" srcOrd="1" destOrd="0" presId="urn:microsoft.com/office/officeart/2005/8/layout/pyramid2"/>
    <dgm:cxn modelId="{AB0FAA93-668D-407D-BBF7-27A56D6A327D}" type="presParOf" srcId="{39DE23F9-CD22-4B39-9A0B-4DCE04501C21}" destId="{EE5206B1-146C-4A2B-8CF6-B4F3FB964C3A}" srcOrd="0" destOrd="0" presId="urn:microsoft.com/office/officeart/2005/8/layout/pyramid2"/>
    <dgm:cxn modelId="{5943FD0E-1E0C-42E8-89DE-30E7C50E8E3D}" type="presParOf" srcId="{39DE23F9-CD22-4B39-9A0B-4DCE04501C21}" destId="{3B021B5B-E585-43E0-B15A-02585CFE211D}" srcOrd="1" destOrd="0" presId="urn:microsoft.com/office/officeart/2005/8/layout/pyramid2"/>
    <dgm:cxn modelId="{782577D4-D759-420C-A2F5-1DCC18AA980D}" type="presParOf" srcId="{39DE23F9-CD22-4B39-9A0B-4DCE04501C21}" destId="{F51487A9-C770-425C-BF5D-611BC65B74A4}" srcOrd="2" destOrd="0" presId="urn:microsoft.com/office/officeart/2005/8/layout/pyramid2"/>
    <dgm:cxn modelId="{DFEAB71D-5E37-4D82-B452-C17E40519599}" type="presParOf" srcId="{39DE23F9-CD22-4B39-9A0B-4DCE04501C21}" destId="{D729D6CC-32EE-44BE-8FB2-EBFD180691D6}" srcOrd="3" destOrd="0" presId="urn:microsoft.com/office/officeart/2005/8/layout/pyramid2"/>
    <dgm:cxn modelId="{037CA6D4-C130-4E64-B56C-CBEAD0590D14}" type="presParOf" srcId="{39DE23F9-CD22-4B39-9A0B-4DCE04501C21}" destId="{F681B5E6-046B-4E4A-9069-D0E541738405}" srcOrd="4" destOrd="0" presId="urn:microsoft.com/office/officeart/2005/8/layout/pyramid2"/>
    <dgm:cxn modelId="{E6CB2745-9AFA-41A5-9691-43347D091C0F}" type="presParOf" srcId="{39DE23F9-CD22-4B39-9A0B-4DCE04501C21}" destId="{EE0CE415-EC80-4042-95F3-F9D834BEEFC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7CCA8A-CE21-4030-BF2A-004B0BFBFB6C}" type="doc">
      <dgm:prSet loTypeId="urn:microsoft.com/office/officeart/2008/layout/RadialCluster" loCatId="relationship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7A01633-273A-41E9-B068-710F28CDB5D3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Апатиты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3C8BBFC-E7C1-4184-B2A6-E4F45646BD1E}" type="parTrans" cxnId="{064B5861-93C6-4BD1-9404-3860B61DD25D}">
      <dgm:prSet/>
      <dgm:spPr/>
      <dgm:t>
        <a:bodyPr/>
        <a:lstStyle/>
        <a:p>
          <a:endParaRPr lang="ru-RU"/>
        </a:p>
      </dgm:t>
    </dgm:pt>
    <dgm:pt modelId="{118B36E5-B497-4CCB-B27A-2F2A235532E8}" type="sibTrans" cxnId="{064B5861-93C6-4BD1-9404-3860B61DD25D}">
      <dgm:prSet/>
      <dgm:spPr/>
      <dgm:t>
        <a:bodyPr/>
        <a:lstStyle/>
        <a:p>
          <a:endParaRPr lang="ru-RU"/>
        </a:p>
      </dgm:t>
    </dgm:pt>
    <dgm:pt modelId="{F62882E8-A334-4D86-85C1-91026E627B3F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Гидроксиапатит 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0D37FA8-3D0B-46F0-B2F6-D29C4BD7BBBE}" type="parTrans" cxnId="{EB5B1749-4ADD-4E81-8D38-B2729070F767}">
      <dgm:prSet/>
      <dgm:spPr/>
      <dgm:t>
        <a:bodyPr/>
        <a:lstStyle/>
        <a:p>
          <a:endParaRPr lang="ru-RU"/>
        </a:p>
      </dgm:t>
    </dgm:pt>
    <dgm:pt modelId="{7D129169-DDC6-4500-9350-0C7E589B1FE3}" type="sibTrans" cxnId="{EB5B1749-4ADD-4E81-8D38-B2729070F767}">
      <dgm:prSet/>
      <dgm:spPr/>
      <dgm:t>
        <a:bodyPr/>
        <a:lstStyle/>
        <a:p>
          <a:endParaRPr lang="ru-RU"/>
        </a:p>
      </dgm:t>
    </dgm:pt>
    <dgm:pt modelId="{6359741B-1821-45E3-B865-C10BAB4383A1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Карбонатный апатит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49FEDE0-3F86-43D9-82C7-752D5BC0FCDE}" type="parTrans" cxnId="{331059B6-9C80-4919-B848-E3979A0EF5A1}">
      <dgm:prSet/>
      <dgm:spPr/>
      <dgm:t>
        <a:bodyPr/>
        <a:lstStyle/>
        <a:p>
          <a:endParaRPr lang="ru-RU"/>
        </a:p>
      </dgm:t>
    </dgm:pt>
    <dgm:pt modelId="{CC73C061-EB8D-408E-B56B-A5C4AB631A11}" type="sibTrans" cxnId="{331059B6-9C80-4919-B848-E3979A0EF5A1}">
      <dgm:prSet/>
      <dgm:spPr/>
      <dgm:t>
        <a:bodyPr/>
        <a:lstStyle/>
        <a:p>
          <a:endParaRPr lang="ru-RU"/>
        </a:p>
      </dgm:t>
    </dgm:pt>
    <dgm:pt modelId="{6D1C5F2F-358E-4881-A133-572C90272B20}">
      <dgm:prSet phldrT="[Текст]" phldr="1"/>
      <dgm:spPr/>
      <dgm:t>
        <a:bodyPr/>
        <a:lstStyle/>
        <a:p>
          <a:endParaRPr lang="ru-RU" dirty="0"/>
        </a:p>
      </dgm:t>
    </dgm:pt>
    <dgm:pt modelId="{BA0B2B51-475C-4917-85EB-5DCC1B9B4F6B}" type="parTrans" cxnId="{E1D62F16-D3A1-44E5-A9B9-A55875D76069}">
      <dgm:prSet/>
      <dgm:spPr/>
      <dgm:t>
        <a:bodyPr/>
        <a:lstStyle/>
        <a:p>
          <a:endParaRPr lang="ru-RU"/>
        </a:p>
      </dgm:t>
    </dgm:pt>
    <dgm:pt modelId="{B1312BAF-60F5-41ED-A726-A71490825FC2}" type="sibTrans" cxnId="{E1D62F16-D3A1-44E5-A9B9-A55875D76069}">
      <dgm:prSet/>
      <dgm:spPr/>
      <dgm:t>
        <a:bodyPr/>
        <a:lstStyle/>
        <a:p>
          <a:endParaRPr lang="ru-RU"/>
        </a:p>
      </dgm:t>
    </dgm:pt>
    <dgm:pt modelId="{1B4A0583-DA17-4A5E-A097-02DA57F5B65C}">
      <dgm:prSet phldrT="[Текст]" phldr="1"/>
      <dgm:spPr/>
      <dgm:t>
        <a:bodyPr/>
        <a:lstStyle/>
        <a:p>
          <a:endParaRPr lang="ru-RU" dirty="0"/>
        </a:p>
      </dgm:t>
    </dgm:pt>
    <dgm:pt modelId="{1429EE0A-08AD-403D-9F98-498E354AA382}" type="parTrans" cxnId="{30D59087-05AC-41DD-BF0F-5CCD3DB8B61A}">
      <dgm:prSet/>
      <dgm:spPr/>
      <dgm:t>
        <a:bodyPr/>
        <a:lstStyle/>
        <a:p>
          <a:endParaRPr lang="ru-RU"/>
        </a:p>
      </dgm:t>
    </dgm:pt>
    <dgm:pt modelId="{7C1242F7-0273-4023-85B5-EC31B2E0A45F}" type="sibTrans" cxnId="{30D59087-05AC-41DD-BF0F-5CCD3DB8B61A}">
      <dgm:prSet/>
      <dgm:spPr/>
      <dgm:t>
        <a:bodyPr/>
        <a:lstStyle/>
        <a:p>
          <a:endParaRPr lang="ru-RU"/>
        </a:p>
      </dgm:t>
    </dgm:pt>
    <dgm:pt modelId="{5D8707E1-2995-4987-8DD6-ADAC8F9E1BEB}">
      <dgm:prSet phldrT="[Текст]" phldr="1"/>
      <dgm:spPr/>
      <dgm:t>
        <a:bodyPr/>
        <a:lstStyle/>
        <a:p>
          <a:endParaRPr lang="ru-RU"/>
        </a:p>
      </dgm:t>
    </dgm:pt>
    <dgm:pt modelId="{332C4E90-7790-47F6-AB95-BD95ECEB5663}" type="parTrans" cxnId="{4D1DC334-42E1-4198-BCAF-A79DEB8EB20D}">
      <dgm:prSet/>
      <dgm:spPr/>
      <dgm:t>
        <a:bodyPr/>
        <a:lstStyle/>
        <a:p>
          <a:endParaRPr lang="ru-RU"/>
        </a:p>
      </dgm:t>
    </dgm:pt>
    <dgm:pt modelId="{3EB2A049-F50E-4D08-B796-B7DF7B060553}" type="sibTrans" cxnId="{4D1DC334-42E1-4198-BCAF-A79DEB8EB20D}">
      <dgm:prSet/>
      <dgm:spPr/>
      <dgm:t>
        <a:bodyPr/>
        <a:lstStyle/>
        <a:p>
          <a:endParaRPr lang="ru-RU"/>
        </a:p>
      </dgm:t>
    </dgm:pt>
    <dgm:pt modelId="{31ED1D3E-D64F-4D59-BFC1-E204F3BE2739}">
      <dgm:prSet phldrT="[Текст]" phldr="1"/>
      <dgm:spPr/>
      <dgm:t>
        <a:bodyPr/>
        <a:lstStyle/>
        <a:p>
          <a:endParaRPr lang="ru-RU"/>
        </a:p>
      </dgm:t>
    </dgm:pt>
    <dgm:pt modelId="{C103ECC9-B4B7-4180-B46A-6DA80689ED20}" type="parTrans" cxnId="{5B523457-0B51-4A5C-892C-2A4BE1E0A9EC}">
      <dgm:prSet/>
      <dgm:spPr/>
      <dgm:t>
        <a:bodyPr/>
        <a:lstStyle/>
        <a:p>
          <a:endParaRPr lang="ru-RU"/>
        </a:p>
      </dgm:t>
    </dgm:pt>
    <dgm:pt modelId="{A6A6073F-B8E6-4778-83CE-434416B38736}" type="sibTrans" cxnId="{5B523457-0B51-4A5C-892C-2A4BE1E0A9EC}">
      <dgm:prSet/>
      <dgm:spPr/>
      <dgm:t>
        <a:bodyPr/>
        <a:lstStyle/>
        <a:p>
          <a:endParaRPr lang="ru-RU"/>
        </a:p>
      </dgm:t>
    </dgm:pt>
    <dgm:pt modelId="{A60C51C2-7CD0-4B71-961F-7F6CF0B0BB47}">
      <dgm:prSet phldrT="[Текст]" phldr="1"/>
      <dgm:spPr/>
      <dgm:t>
        <a:bodyPr/>
        <a:lstStyle/>
        <a:p>
          <a:endParaRPr lang="ru-RU"/>
        </a:p>
      </dgm:t>
    </dgm:pt>
    <dgm:pt modelId="{1070B597-DF29-4C62-9ED9-A7C90848346F}" type="parTrans" cxnId="{E71C406B-1E6A-40C6-B7A1-872C161FFA18}">
      <dgm:prSet/>
      <dgm:spPr/>
      <dgm:t>
        <a:bodyPr/>
        <a:lstStyle/>
        <a:p>
          <a:endParaRPr lang="ru-RU"/>
        </a:p>
      </dgm:t>
    </dgm:pt>
    <dgm:pt modelId="{93C9CC59-597A-4F3A-9713-AA9FBADED8E5}" type="sibTrans" cxnId="{E71C406B-1E6A-40C6-B7A1-872C161FFA18}">
      <dgm:prSet/>
      <dgm:spPr/>
      <dgm:t>
        <a:bodyPr/>
        <a:lstStyle/>
        <a:p>
          <a:endParaRPr lang="ru-RU"/>
        </a:p>
      </dgm:t>
    </dgm:pt>
    <dgm:pt modelId="{937EC267-2C66-4298-B967-C42F5D2AC949}">
      <dgm:prSet phldrT="[Текст]" phldr="1"/>
      <dgm:spPr/>
      <dgm:t>
        <a:bodyPr/>
        <a:lstStyle/>
        <a:p>
          <a:endParaRPr lang="ru-RU"/>
        </a:p>
      </dgm:t>
    </dgm:pt>
    <dgm:pt modelId="{DDCA1D28-2347-4E37-9E79-8B402357B159}" type="parTrans" cxnId="{21C9B5EB-6C4C-47FE-BC91-1EF780F1217A}">
      <dgm:prSet/>
      <dgm:spPr/>
      <dgm:t>
        <a:bodyPr/>
        <a:lstStyle/>
        <a:p>
          <a:endParaRPr lang="ru-RU"/>
        </a:p>
      </dgm:t>
    </dgm:pt>
    <dgm:pt modelId="{2C8D9D81-0F79-4771-93C3-EE8875378449}" type="sibTrans" cxnId="{21C9B5EB-6C4C-47FE-BC91-1EF780F1217A}">
      <dgm:prSet/>
      <dgm:spPr/>
      <dgm:t>
        <a:bodyPr/>
        <a:lstStyle/>
        <a:p>
          <a:endParaRPr lang="ru-RU"/>
        </a:p>
      </dgm:t>
    </dgm:pt>
    <dgm:pt modelId="{611CA00A-BBB5-49EC-BF34-8064C2A2B706}">
      <dgm:prSet custT="1"/>
      <dgm:spPr/>
      <dgm:t>
        <a:bodyPr/>
        <a:lstStyle/>
        <a:p>
          <a:r>
            <a:rPr lang="ru-RU" sz="2200" dirty="0" smtClean="0">
              <a:latin typeface="Times New Roman" pitchFamily="18" charset="0"/>
              <a:cs typeface="Times New Roman" pitchFamily="18" charset="0"/>
            </a:rPr>
            <a:t>Хлорный апатит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2E93F8F0-EC62-4DD4-8648-6138C42EA44C}" type="parTrans" cxnId="{4DED5E6A-AA4F-4B15-A5D9-4F7C5AB9AC9C}">
      <dgm:prSet/>
      <dgm:spPr/>
      <dgm:t>
        <a:bodyPr/>
        <a:lstStyle/>
        <a:p>
          <a:endParaRPr lang="ru-RU"/>
        </a:p>
      </dgm:t>
    </dgm:pt>
    <dgm:pt modelId="{5F420979-64DE-4F22-9830-DCCAF5708B6A}" type="sibTrans" cxnId="{4DED5E6A-AA4F-4B15-A5D9-4F7C5AB9AC9C}">
      <dgm:prSet/>
      <dgm:spPr/>
      <dgm:t>
        <a:bodyPr/>
        <a:lstStyle/>
        <a:p>
          <a:endParaRPr lang="ru-RU"/>
        </a:p>
      </dgm:t>
    </dgm:pt>
    <dgm:pt modelId="{ED9934E3-A088-4B19-A118-DC62CED15AC3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Стронциевый апатит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A24CF51-31BA-4CE3-99B9-FD529981FEC9}" type="parTrans" cxnId="{A092E9F3-5534-4955-AFD5-6615A1621BA7}">
      <dgm:prSet/>
      <dgm:spPr/>
      <dgm:t>
        <a:bodyPr/>
        <a:lstStyle/>
        <a:p>
          <a:endParaRPr lang="ru-RU"/>
        </a:p>
      </dgm:t>
    </dgm:pt>
    <dgm:pt modelId="{FE30EB39-1647-4809-9819-1A2D8762787C}" type="sibTrans" cxnId="{A092E9F3-5534-4955-AFD5-6615A1621BA7}">
      <dgm:prSet/>
      <dgm:spPr/>
      <dgm:t>
        <a:bodyPr/>
        <a:lstStyle/>
        <a:p>
          <a:endParaRPr lang="ru-RU"/>
        </a:p>
      </dgm:t>
    </dgm:pt>
    <dgm:pt modelId="{63A14DBB-4AF5-4710-924E-6E8B8FFEFD80}">
      <dgm:prSet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Фторапатит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63D3592-C16F-4461-A54E-F567E425CAD8}" type="parTrans" cxnId="{AB1D019B-D2CF-47DD-84E7-779FD5746423}">
      <dgm:prSet/>
      <dgm:spPr/>
      <dgm:t>
        <a:bodyPr/>
        <a:lstStyle/>
        <a:p>
          <a:endParaRPr lang="ru-RU"/>
        </a:p>
      </dgm:t>
    </dgm:pt>
    <dgm:pt modelId="{8DADA396-660C-4670-82E5-2F89D5B28FD0}" type="sibTrans" cxnId="{AB1D019B-D2CF-47DD-84E7-779FD5746423}">
      <dgm:prSet/>
      <dgm:spPr/>
      <dgm:t>
        <a:bodyPr/>
        <a:lstStyle/>
        <a:p>
          <a:endParaRPr lang="ru-RU"/>
        </a:p>
      </dgm:t>
    </dgm:pt>
    <dgm:pt modelId="{378C45C3-FAEF-4EA7-98FC-E1991CF52FD4}">
      <dgm:prSet/>
      <dgm:spPr/>
      <dgm:t>
        <a:bodyPr/>
        <a:lstStyle/>
        <a:p>
          <a:r>
            <a:rPr lang="ru-RU" dirty="0" smtClean="0"/>
            <a:t>Магниевый апатит</a:t>
          </a:r>
          <a:endParaRPr lang="ru-RU" dirty="0"/>
        </a:p>
      </dgm:t>
    </dgm:pt>
    <dgm:pt modelId="{A2686080-974B-40A6-A394-4B4C83ED6A02}" type="parTrans" cxnId="{64F0696C-465C-46B6-B63B-4D541FABC1AF}">
      <dgm:prSet/>
      <dgm:spPr/>
      <dgm:t>
        <a:bodyPr/>
        <a:lstStyle/>
        <a:p>
          <a:endParaRPr lang="ru-RU"/>
        </a:p>
      </dgm:t>
    </dgm:pt>
    <dgm:pt modelId="{966325DC-1719-4DC8-9867-5FCECD76C958}" type="sibTrans" cxnId="{64F0696C-465C-46B6-B63B-4D541FABC1AF}">
      <dgm:prSet/>
      <dgm:spPr/>
      <dgm:t>
        <a:bodyPr/>
        <a:lstStyle/>
        <a:p>
          <a:endParaRPr lang="ru-RU"/>
        </a:p>
      </dgm:t>
    </dgm:pt>
    <dgm:pt modelId="{C41D33DF-393D-485E-8868-9A28BD496155}">
      <dgm:prSet/>
      <dgm:spPr/>
      <dgm:t>
        <a:bodyPr/>
        <a:lstStyle/>
        <a:p>
          <a:r>
            <a:rPr lang="ru-RU" dirty="0" smtClean="0"/>
            <a:t>Цинковый апатит</a:t>
          </a:r>
          <a:endParaRPr lang="ru-RU" dirty="0"/>
        </a:p>
      </dgm:t>
    </dgm:pt>
    <dgm:pt modelId="{612F8876-3598-4F2F-8645-4BF900FA9E96}" type="parTrans" cxnId="{B708E156-7519-499C-8010-D191209E5E22}">
      <dgm:prSet/>
      <dgm:spPr/>
      <dgm:t>
        <a:bodyPr/>
        <a:lstStyle/>
        <a:p>
          <a:endParaRPr lang="ru-RU"/>
        </a:p>
      </dgm:t>
    </dgm:pt>
    <dgm:pt modelId="{A3CD82DC-98CF-47FE-BD95-8453CAB520B1}" type="sibTrans" cxnId="{B708E156-7519-499C-8010-D191209E5E22}">
      <dgm:prSet/>
      <dgm:spPr/>
      <dgm:t>
        <a:bodyPr/>
        <a:lstStyle/>
        <a:p>
          <a:endParaRPr lang="ru-RU"/>
        </a:p>
      </dgm:t>
    </dgm:pt>
    <dgm:pt modelId="{7A1DB8C5-6528-4D7B-A7B6-761B4420D70E}" type="pres">
      <dgm:prSet presAssocID="{A67CCA8A-CE21-4030-BF2A-004B0BFBFB6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7B3C43F-6439-424E-BD07-C5A8A2917273}" type="pres">
      <dgm:prSet presAssocID="{17A01633-273A-41E9-B068-710F28CDB5D3}" presName="singleCycle" presStyleCnt="0"/>
      <dgm:spPr/>
    </dgm:pt>
    <dgm:pt modelId="{67EFA010-E326-4CDE-9809-8B5C0D0D16C8}" type="pres">
      <dgm:prSet presAssocID="{17A01633-273A-41E9-B068-710F28CDB5D3}" presName="singleCenter" presStyleLbl="node1" presStyleIdx="0" presStyleCnt="8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B12C23BF-8DB7-46EB-BE56-0AB96EE96078}" type="pres">
      <dgm:prSet presAssocID="{40D37FA8-3D0B-46F0-B2F6-D29C4BD7BBBE}" presName="Name56" presStyleLbl="parChTrans1D2" presStyleIdx="0" presStyleCnt="7"/>
      <dgm:spPr/>
      <dgm:t>
        <a:bodyPr/>
        <a:lstStyle/>
        <a:p>
          <a:endParaRPr lang="ru-RU"/>
        </a:p>
      </dgm:t>
    </dgm:pt>
    <dgm:pt modelId="{B354B3E9-2055-44C0-B53A-490EC5EF7BF3}" type="pres">
      <dgm:prSet presAssocID="{F62882E8-A334-4D86-85C1-91026E627B3F}" presName="text0" presStyleLbl="node1" presStyleIdx="1" presStyleCnt="8" custScaleX="2327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2FFBC-BF17-4B67-9F02-FFBC4A6BC821}" type="pres">
      <dgm:prSet presAssocID="{F49FEDE0-3F86-43D9-82C7-752D5BC0FCDE}" presName="Name56" presStyleLbl="parChTrans1D2" presStyleIdx="1" presStyleCnt="7"/>
      <dgm:spPr/>
      <dgm:t>
        <a:bodyPr/>
        <a:lstStyle/>
        <a:p>
          <a:endParaRPr lang="ru-RU"/>
        </a:p>
      </dgm:t>
    </dgm:pt>
    <dgm:pt modelId="{3ED53FFA-9D28-43B6-A707-B2951307ADAA}" type="pres">
      <dgm:prSet presAssocID="{6359741B-1821-45E3-B865-C10BAB4383A1}" presName="text0" presStyleLbl="node1" presStyleIdx="2" presStyleCnt="8" custScaleX="194895" custRadScaleRad="110360" custRadScaleInc="637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D3BBC0-EFE2-4303-AA4B-606C21E3CD75}" type="pres">
      <dgm:prSet presAssocID="{2E93F8F0-EC62-4DD4-8648-6138C42EA44C}" presName="Name56" presStyleLbl="parChTrans1D2" presStyleIdx="2" presStyleCnt="7"/>
      <dgm:spPr/>
      <dgm:t>
        <a:bodyPr/>
        <a:lstStyle/>
        <a:p>
          <a:endParaRPr lang="ru-RU"/>
        </a:p>
      </dgm:t>
    </dgm:pt>
    <dgm:pt modelId="{AC8E3B51-2468-43A0-A8FE-01B0D28A2B11}" type="pres">
      <dgm:prSet presAssocID="{611CA00A-BBB5-49EC-BF34-8064C2A2B706}" presName="text0" presStyleLbl="node1" presStyleIdx="3" presStyleCnt="8" custScaleX="177167" custRadScaleRad="88189" custRadScaleInc="-1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C54FB-5307-4CF7-9373-D8CE79A6C8B4}" type="pres">
      <dgm:prSet presAssocID="{563D3592-C16F-4461-A54E-F567E425CAD8}" presName="Name56" presStyleLbl="parChTrans1D2" presStyleIdx="3" presStyleCnt="7"/>
      <dgm:spPr/>
      <dgm:t>
        <a:bodyPr/>
        <a:lstStyle/>
        <a:p>
          <a:endParaRPr lang="ru-RU"/>
        </a:p>
      </dgm:t>
    </dgm:pt>
    <dgm:pt modelId="{3ED325B1-DEA1-4569-8859-BB749743C767}" type="pres">
      <dgm:prSet presAssocID="{63A14DBB-4AF5-4710-924E-6E8B8FFEFD80}" presName="text0" presStyleLbl="node1" presStyleIdx="4" presStyleCnt="8" custScaleX="186506" custRadScaleRad="121898" custRadScaleInc="-57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EF5330-5FE3-4989-AC93-6DEDB2633610}" type="pres">
      <dgm:prSet presAssocID="{8A24CF51-31BA-4CE3-99B9-FD529981FEC9}" presName="Name56" presStyleLbl="parChTrans1D2" presStyleIdx="4" presStyleCnt="7"/>
      <dgm:spPr/>
      <dgm:t>
        <a:bodyPr/>
        <a:lstStyle/>
        <a:p>
          <a:endParaRPr lang="ru-RU"/>
        </a:p>
      </dgm:t>
    </dgm:pt>
    <dgm:pt modelId="{A984FC57-B7F8-4B61-94A7-2B17DF43C408}" type="pres">
      <dgm:prSet presAssocID="{ED9934E3-A088-4B19-A118-DC62CED15AC3}" presName="text0" presStyleLbl="node1" presStyleIdx="5" presStyleCnt="8" custScaleX="208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CD4F9-4978-489E-91D8-289999EB5383}" type="pres">
      <dgm:prSet presAssocID="{A2686080-974B-40A6-A394-4B4C83ED6A02}" presName="Name56" presStyleLbl="parChTrans1D2" presStyleIdx="5" presStyleCnt="7"/>
      <dgm:spPr/>
      <dgm:t>
        <a:bodyPr/>
        <a:lstStyle/>
        <a:p>
          <a:endParaRPr lang="ru-RU"/>
        </a:p>
      </dgm:t>
    </dgm:pt>
    <dgm:pt modelId="{7BB4B682-5AED-445D-8934-60DE2827ADD1}" type="pres">
      <dgm:prSet presAssocID="{378C45C3-FAEF-4EA7-98FC-E1991CF52FD4}" presName="text0" presStyleLbl="node1" presStyleIdx="6" presStyleCnt="8" custScaleX="206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BDC792-A743-4A8F-904F-2638B498F75A}" type="pres">
      <dgm:prSet presAssocID="{612F8876-3598-4F2F-8645-4BF900FA9E96}" presName="Name56" presStyleLbl="parChTrans1D2" presStyleIdx="6" presStyleCnt="7"/>
      <dgm:spPr/>
      <dgm:t>
        <a:bodyPr/>
        <a:lstStyle/>
        <a:p>
          <a:endParaRPr lang="ru-RU"/>
        </a:p>
      </dgm:t>
    </dgm:pt>
    <dgm:pt modelId="{BAEFFE5D-8467-45A6-97B7-FC9C2883777B}" type="pres">
      <dgm:prSet presAssocID="{C41D33DF-393D-485E-8868-9A28BD496155}" presName="text0" presStyleLbl="node1" presStyleIdx="7" presStyleCnt="8" custScaleX="148162" custRadScaleRad="99834" custRadScaleInc="-48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4B5861-93C6-4BD1-9404-3860B61DD25D}" srcId="{A67CCA8A-CE21-4030-BF2A-004B0BFBFB6C}" destId="{17A01633-273A-41E9-B068-710F28CDB5D3}" srcOrd="0" destOrd="0" parTransId="{33C8BBFC-E7C1-4184-B2A6-E4F45646BD1E}" sibTransId="{118B36E5-B497-4CCB-B27A-2F2A235532E8}"/>
    <dgm:cxn modelId="{5FDD5505-98E1-424B-B9AE-B49A5F1BE2C3}" type="presOf" srcId="{378C45C3-FAEF-4EA7-98FC-E1991CF52FD4}" destId="{7BB4B682-5AED-445D-8934-60DE2827ADD1}" srcOrd="0" destOrd="0" presId="urn:microsoft.com/office/officeart/2008/layout/RadialCluster"/>
    <dgm:cxn modelId="{3013C0B3-6403-4972-9AE9-46227C8A1C4A}" type="presOf" srcId="{611CA00A-BBB5-49EC-BF34-8064C2A2B706}" destId="{AC8E3B51-2468-43A0-A8FE-01B0D28A2B11}" srcOrd="0" destOrd="0" presId="urn:microsoft.com/office/officeart/2008/layout/RadialCluster"/>
    <dgm:cxn modelId="{331059B6-9C80-4919-B848-E3979A0EF5A1}" srcId="{17A01633-273A-41E9-B068-710F28CDB5D3}" destId="{6359741B-1821-45E3-B865-C10BAB4383A1}" srcOrd="1" destOrd="0" parTransId="{F49FEDE0-3F86-43D9-82C7-752D5BC0FCDE}" sibTransId="{CC73C061-EB8D-408E-B56B-A5C4AB631A11}"/>
    <dgm:cxn modelId="{E71C406B-1E6A-40C6-B7A1-872C161FFA18}" srcId="{31ED1D3E-D64F-4D59-BFC1-E204F3BE2739}" destId="{A60C51C2-7CD0-4B71-961F-7F6CF0B0BB47}" srcOrd="0" destOrd="0" parTransId="{1070B597-DF29-4C62-9ED9-A7C90848346F}" sibTransId="{93C9CC59-597A-4F3A-9713-AA9FBADED8E5}"/>
    <dgm:cxn modelId="{3D74D13E-FEE2-4FE5-A35C-27E994FDC3BF}" type="presOf" srcId="{F49FEDE0-3F86-43D9-82C7-752D5BC0FCDE}" destId="{9FA2FFBC-BF17-4B67-9F02-FFBC4A6BC821}" srcOrd="0" destOrd="0" presId="urn:microsoft.com/office/officeart/2008/layout/RadialCluster"/>
    <dgm:cxn modelId="{B708E156-7519-499C-8010-D191209E5E22}" srcId="{17A01633-273A-41E9-B068-710F28CDB5D3}" destId="{C41D33DF-393D-485E-8868-9A28BD496155}" srcOrd="6" destOrd="0" parTransId="{612F8876-3598-4F2F-8645-4BF900FA9E96}" sibTransId="{A3CD82DC-98CF-47FE-BD95-8453CAB520B1}"/>
    <dgm:cxn modelId="{6D3F6612-831C-4704-8299-3C437229197C}" type="presOf" srcId="{8A24CF51-31BA-4CE3-99B9-FD529981FEC9}" destId="{66EF5330-5FE3-4989-AC93-6DEDB2633610}" srcOrd="0" destOrd="0" presId="urn:microsoft.com/office/officeart/2008/layout/RadialCluster"/>
    <dgm:cxn modelId="{5B523457-0B51-4A5C-892C-2A4BE1E0A9EC}" srcId="{A67CCA8A-CE21-4030-BF2A-004B0BFBFB6C}" destId="{31ED1D3E-D64F-4D59-BFC1-E204F3BE2739}" srcOrd="2" destOrd="0" parTransId="{C103ECC9-B4B7-4180-B46A-6DA80689ED20}" sibTransId="{A6A6073F-B8E6-4778-83CE-434416B38736}"/>
    <dgm:cxn modelId="{30D59087-05AC-41DD-BF0F-5CCD3DB8B61A}" srcId="{6D1C5F2F-358E-4881-A133-572C90272B20}" destId="{1B4A0583-DA17-4A5E-A097-02DA57F5B65C}" srcOrd="0" destOrd="0" parTransId="{1429EE0A-08AD-403D-9F98-498E354AA382}" sibTransId="{7C1242F7-0273-4023-85B5-EC31B2E0A45F}"/>
    <dgm:cxn modelId="{221E19D8-579C-4373-B6E8-6F854A2902EC}" type="presOf" srcId="{A2686080-974B-40A6-A394-4B4C83ED6A02}" destId="{60DCD4F9-4978-489E-91D8-289999EB5383}" srcOrd="0" destOrd="0" presId="urn:microsoft.com/office/officeart/2008/layout/RadialCluster"/>
    <dgm:cxn modelId="{64F0696C-465C-46B6-B63B-4D541FABC1AF}" srcId="{17A01633-273A-41E9-B068-710F28CDB5D3}" destId="{378C45C3-FAEF-4EA7-98FC-E1991CF52FD4}" srcOrd="5" destOrd="0" parTransId="{A2686080-974B-40A6-A394-4B4C83ED6A02}" sibTransId="{966325DC-1719-4DC8-9867-5FCECD76C958}"/>
    <dgm:cxn modelId="{E1D62F16-D3A1-44E5-A9B9-A55875D76069}" srcId="{A67CCA8A-CE21-4030-BF2A-004B0BFBFB6C}" destId="{6D1C5F2F-358E-4881-A133-572C90272B20}" srcOrd="1" destOrd="0" parTransId="{BA0B2B51-475C-4917-85EB-5DCC1B9B4F6B}" sibTransId="{B1312BAF-60F5-41ED-A726-A71490825FC2}"/>
    <dgm:cxn modelId="{EB5B1749-4ADD-4E81-8D38-B2729070F767}" srcId="{17A01633-273A-41E9-B068-710F28CDB5D3}" destId="{F62882E8-A334-4D86-85C1-91026E627B3F}" srcOrd="0" destOrd="0" parTransId="{40D37FA8-3D0B-46F0-B2F6-D29C4BD7BBBE}" sibTransId="{7D129169-DDC6-4500-9350-0C7E589B1FE3}"/>
    <dgm:cxn modelId="{3C796F6A-1AC3-4863-B188-7EC0D8E2F4FE}" type="presOf" srcId="{63A14DBB-4AF5-4710-924E-6E8B8FFEFD80}" destId="{3ED325B1-DEA1-4569-8859-BB749743C767}" srcOrd="0" destOrd="0" presId="urn:microsoft.com/office/officeart/2008/layout/RadialCluster"/>
    <dgm:cxn modelId="{B51D4010-4710-431D-98EA-19CCBEAF7487}" type="presOf" srcId="{F62882E8-A334-4D86-85C1-91026E627B3F}" destId="{B354B3E9-2055-44C0-B53A-490EC5EF7BF3}" srcOrd="0" destOrd="0" presId="urn:microsoft.com/office/officeart/2008/layout/RadialCluster"/>
    <dgm:cxn modelId="{AB1D019B-D2CF-47DD-84E7-779FD5746423}" srcId="{17A01633-273A-41E9-B068-710F28CDB5D3}" destId="{63A14DBB-4AF5-4710-924E-6E8B8FFEFD80}" srcOrd="3" destOrd="0" parTransId="{563D3592-C16F-4461-A54E-F567E425CAD8}" sibTransId="{8DADA396-660C-4670-82E5-2F89D5B28FD0}"/>
    <dgm:cxn modelId="{4D1DC334-42E1-4198-BCAF-A79DEB8EB20D}" srcId="{6D1C5F2F-358E-4881-A133-572C90272B20}" destId="{5D8707E1-2995-4987-8DD6-ADAC8F9E1BEB}" srcOrd="1" destOrd="0" parTransId="{332C4E90-7790-47F6-AB95-BD95ECEB5663}" sibTransId="{3EB2A049-F50E-4D08-B796-B7DF7B060553}"/>
    <dgm:cxn modelId="{3F607F0A-7EBC-4452-AB5E-463D57561C12}" type="presOf" srcId="{40D37FA8-3D0B-46F0-B2F6-D29C4BD7BBBE}" destId="{B12C23BF-8DB7-46EB-BE56-0AB96EE96078}" srcOrd="0" destOrd="0" presId="urn:microsoft.com/office/officeart/2008/layout/RadialCluster"/>
    <dgm:cxn modelId="{D6CE26D5-D01E-43BE-A0DD-4F7014F10B37}" type="presOf" srcId="{2E93F8F0-EC62-4DD4-8648-6138C42EA44C}" destId="{31D3BBC0-EFE2-4303-AA4B-606C21E3CD75}" srcOrd="0" destOrd="0" presId="urn:microsoft.com/office/officeart/2008/layout/RadialCluster"/>
    <dgm:cxn modelId="{CDBEE8CF-1B78-408F-9091-2DA369A66FC3}" type="presOf" srcId="{ED9934E3-A088-4B19-A118-DC62CED15AC3}" destId="{A984FC57-B7F8-4B61-94A7-2B17DF43C408}" srcOrd="0" destOrd="0" presId="urn:microsoft.com/office/officeart/2008/layout/RadialCluster"/>
    <dgm:cxn modelId="{21C9B5EB-6C4C-47FE-BC91-1EF780F1217A}" srcId="{31ED1D3E-D64F-4D59-BFC1-E204F3BE2739}" destId="{937EC267-2C66-4298-B967-C42F5D2AC949}" srcOrd="1" destOrd="0" parTransId="{DDCA1D28-2347-4E37-9E79-8B402357B159}" sibTransId="{2C8D9D81-0F79-4771-93C3-EE8875378449}"/>
    <dgm:cxn modelId="{ED9FB997-7813-40BF-B34B-0C066957B388}" type="presOf" srcId="{6359741B-1821-45E3-B865-C10BAB4383A1}" destId="{3ED53FFA-9D28-43B6-A707-B2951307ADAA}" srcOrd="0" destOrd="0" presId="urn:microsoft.com/office/officeart/2008/layout/RadialCluster"/>
    <dgm:cxn modelId="{A092E9F3-5534-4955-AFD5-6615A1621BA7}" srcId="{17A01633-273A-41E9-B068-710F28CDB5D3}" destId="{ED9934E3-A088-4B19-A118-DC62CED15AC3}" srcOrd="4" destOrd="0" parTransId="{8A24CF51-31BA-4CE3-99B9-FD529981FEC9}" sibTransId="{FE30EB39-1647-4809-9819-1A2D8762787C}"/>
    <dgm:cxn modelId="{1F068559-E00A-4833-ABE4-0195730DD0D2}" type="presOf" srcId="{563D3592-C16F-4461-A54E-F567E425CAD8}" destId="{972C54FB-5307-4CF7-9373-D8CE79A6C8B4}" srcOrd="0" destOrd="0" presId="urn:microsoft.com/office/officeart/2008/layout/RadialCluster"/>
    <dgm:cxn modelId="{E493607C-33B4-49FB-8DC1-FB8CFA42D058}" type="presOf" srcId="{A67CCA8A-CE21-4030-BF2A-004B0BFBFB6C}" destId="{7A1DB8C5-6528-4D7B-A7B6-761B4420D70E}" srcOrd="0" destOrd="0" presId="urn:microsoft.com/office/officeart/2008/layout/RadialCluster"/>
    <dgm:cxn modelId="{BA997417-F624-46ED-85E4-F8490BFF1ED0}" type="presOf" srcId="{17A01633-273A-41E9-B068-710F28CDB5D3}" destId="{67EFA010-E326-4CDE-9809-8B5C0D0D16C8}" srcOrd="0" destOrd="0" presId="urn:microsoft.com/office/officeart/2008/layout/RadialCluster"/>
    <dgm:cxn modelId="{4DED5E6A-AA4F-4B15-A5D9-4F7C5AB9AC9C}" srcId="{17A01633-273A-41E9-B068-710F28CDB5D3}" destId="{611CA00A-BBB5-49EC-BF34-8064C2A2B706}" srcOrd="2" destOrd="0" parTransId="{2E93F8F0-EC62-4DD4-8648-6138C42EA44C}" sibTransId="{5F420979-64DE-4F22-9830-DCCAF5708B6A}"/>
    <dgm:cxn modelId="{1736ED06-E480-4511-85F4-38E69692E429}" type="presOf" srcId="{612F8876-3598-4F2F-8645-4BF900FA9E96}" destId="{AABDC792-A743-4A8F-904F-2638B498F75A}" srcOrd="0" destOrd="0" presId="urn:microsoft.com/office/officeart/2008/layout/RadialCluster"/>
    <dgm:cxn modelId="{019121B2-B86C-4539-A94B-E5A14A158996}" type="presOf" srcId="{C41D33DF-393D-485E-8868-9A28BD496155}" destId="{BAEFFE5D-8467-45A6-97B7-FC9C2883777B}" srcOrd="0" destOrd="0" presId="urn:microsoft.com/office/officeart/2008/layout/RadialCluster"/>
    <dgm:cxn modelId="{7AF6006E-AA51-49A8-B117-957E0856DB20}" type="presParOf" srcId="{7A1DB8C5-6528-4D7B-A7B6-761B4420D70E}" destId="{67B3C43F-6439-424E-BD07-C5A8A2917273}" srcOrd="0" destOrd="0" presId="urn:microsoft.com/office/officeart/2008/layout/RadialCluster"/>
    <dgm:cxn modelId="{CB0D9508-A565-45CC-85F2-8AAD87101D17}" type="presParOf" srcId="{67B3C43F-6439-424E-BD07-C5A8A2917273}" destId="{67EFA010-E326-4CDE-9809-8B5C0D0D16C8}" srcOrd="0" destOrd="0" presId="urn:microsoft.com/office/officeart/2008/layout/RadialCluster"/>
    <dgm:cxn modelId="{9859931C-DF75-4129-90B0-72252C8A78FC}" type="presParOf" srcId="{67B3C43F-6439-424E-BD07-C5A8A2917273}" destId="{B12C23BF-8DB7-46EB-BE56-0AB96EE96078}" srcOrd="1" destOrd="0" presId="urn:microsoft.com/office/officeart/2008/layout/RadialCluster"/>
    <dgm:cxn modelId="{A9DE65C9-0217-4EC0-B53D-26D6A1CB717C}" type="presParOf" srcId="{67B3C43F-6439-424E-BD07-C5A8A2917273}" destId="{B354B3E9-2055-44C0-B53A-490EC5EF7BF3}" srcOrd="2" destOrd="0" presId="urn:microsoft.com/office/officeart/2008/layout/RadialCluster"/>
    <dgm:cxn modelId="{31CA898C-08AC-4C78-8C16-DA01B76E1052}" type="presParOf" srcId="{67B3C43F-6439-424E-BD07-C5A8A2917273}" destId="{9FA2FFBC-BF17-4B67-9F02-FFBC4A6BC821}" srcOrd="3" destOrd="0" presId="urn:microsoft.com/office/officeart/2008/layout/RadialCluster"/>
    <dgm:cxn modelId="{31AF2A35-2791-4D94-AFA7-EA5E1C637DD3}" type="presParOf" srcId="{67B3C43F-6439-424E-BD07-C5A8A2917273}" destId="{3ED53FFA-9D28-43B6-A707-B2951307ADAA}" srcOrd="4" destOrd="0" presId="urn:microsoft.com/office/officeart/2008/layout/RadialCluster"/>
    <dgm:cxn modelId="{77D1619F-56B1-42D4-9B17-6B01A8608077}" type="presParOf" srcId="{67B3C43F-6439-424E-BD07-C5A8A2917273}" destId="{31D3BBC0-EFE2-4303-AA4B-606C21E3CD75}" srcOrd="5" destOrd="0" presId="urn:microsoft.com/office/officeart/2008/layout/RadialCluster"/>
    <dgm:cxn modelId="{6077ED7B-A27D-4D1F-B1B0-CFBA90C10183}" type="presParOf" srcId="{67B3C43F-6439-424E-BD07-C5A8A2917273}" destId="{AC8E3B51-2468-43A0-A8FE-01B0D28A2B11}" srcOrd="6" destOrd="0" presId="urn:microsoft.com/office/officeart/2008/layout/RadialCluster"/>
    <dgm:cxn modelId="{BC9E34B1-F800-422C-B05B-94284D616296}" type="presParOf" srcId="{67B3C43F-6439-424E-BD07-C5A8A2917273}" destId="{972C54FB-5307-4CF7-9373-D8CE79A6C8B4}" srcOrd="7" destOrd="0" presId="urn:microsoft.com/office/officeart/2008/layout/RadialCluster"/>
    <dgm:cxn modelId="{EF3A7AF0-E8DB-4A9D-ABF4-A6B23E31F071}" type="presParOf" srcId="{67B3C43F-6439-424E-BD07-C5A8A2917273}" destId="{3ED325B1-DEA1-4569-8859-BB749743C767}" srcOrd="8" destOrd="0" presId="urn:microsoft.com/office/officeart/2008/layout/RadialCluster"/>
    <dgm:cxn modelId="{F7D46393-7569-4DFC-A40C-78CC105E4D10}" type="presParOf" srcId="{67B3C43F-6439-424E-BD07-C5A8A2917273}" destId="{66EF5330-5FE3-4989-AC93-6DEDB2633610}" srcOrd="9" destOrd="0" presId="urn:microsoft.com/office/officeart/2008/layout/RadialCluster"/>
    <dgm:cxn modelId="{0464C3F8-56FC-472A-9408-921ADACEBAB2}" type="presParOf" srcId="{67B3C43F-6439-424E-BD07-C5A8A2917273}" destId="{A984FC57-B7F8-4B61-94A7-2B17DF43C408}" srcOrd="10" destOrd="0" presId="urn:microsoft.com/office/officeart/2008/layout/RadialCluster"/>
    <dgm:cxn modelId="{0C737DB8-5172-41D5-8656-C21CD9ADCFE1}" type="presParOf" srcId="{67B3C43F-6439-424E-BD07-C5A8A2917273}" destId="{60DCD4F9-4978-489E-91D8-289999EB5383}" srcOrd="11" destOrd="0" presId="urn:microsoft.com/office/officeart/2008/layout/RadialCluster"/>
    <dgm:cxn modelId="{7FA26558-066A-44DE-912E-8ACBA1871D5B}" type="presParOf" srcId="{67B3C43F-6439-424E-BD07-C5A8A2917273}" destId="{7BB4B682-5AED-445D-8934-60DE2827ADD1}" srcOrd="12" destOrd="0" presId="urn:microsoft.com/office/officeart/2008/layout/RadialCluster"/>
    <dgm:cxn modelId="{156A33D0-2C98-438A-82D2-9850F3795983}" type="presParOf" srcId="{67B3C43F-6439-424E-BD07-C5A8A2917273}" destId="{AABDC792-A743-4A8F-904F-2638B498F75A}" srcOrd="13" destOrd="0" presId="urn:microsoft.com/office/officeart/2008/layout/RadialCluster"/>
    <dgm:cxn modelId="{39422C5C-3779-4F81-A0A1-6D92D4806014}" type="presParOf" srcId="{67B3C43F-6439-424E-BD07-C5A8A2917273}" destId="{BAEFFE5D-8467-45A6-97B7-FC9C2883777B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A6AD22-39CE-4B92-964B-1D151F3AD51D}" type="doc">
      <dgm:prSet loTypeId="urn:microsoft.com/office/officeart/2005/8/layout/hList6" loCatId="list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DE2AD5AD-4403-447B-A8F7-01EB1ED71BA7}">
      <dgm:prSet phldrT="[Текст]"/>
      <dgm:spPr/>
      <dgm:t>
        <a:bodyPr/>
        <a:lstStyle/>
        <a:p>
          <a:r>
            <a:rPr lang="ru-RU" dirty="0" smtClean="0"/>
            <a:t>Коллаген</a:t>
          </a:r>
          <a:endParaRPr lang="ru-RU" dirty="0"/>
        </a:p>
      </dgm:t>
    </dgm:pt>
    <dgm:pt modelId="{A8D6BBC7-C5BC-4BED-A96E-5A7B0964088C}" type="parTrans" cxnId="{41B0E294-26AA-4634-91EA-F168C469C03C}">
      <dgm:prSet/>
      <dgm:spPr/>
      <dgm:t>
        <a:bodyPr/>
        <a:lstStyle/>
        <a:p>
          <a:endParaRPr lang="ru-RU"/>
        </a:p>
      </dgm:t>
    </dgm:pt>
    <dgm:pt modelId="{7212D10B-C3AC-4CBF-9294-20B877B5F330}" type="sibTrans" cxnId="{41B0E294-26AA-4634-91EA-F168C469C03C}">
      <dgm:prSet/>
      <dgm:spPr/>
      <dgm:t>
        <a:bodyPr/>
        <a:lstStyle/>
        <a:p>
          <a:endParaRPr lang="ru-RU"/>
        </a:p>
      </dgm:t>
    </dgm:pt>
    <dgm:pt modelId="{1C401F72-26AD-41DA-8C5C-0DFAA195C1AD}">
      <dgm:prSet phldrT="[Текст]"/>
      <dgm:spPr/>
      <dgm:t>
        <a:bodyPr/>
        <a:lstStyle/>
        <a:p>
          <a:r>
            <a:rPr lang="ru-RU" dirty="0" smtClean="0"/>
            <a:t>Ферменты</a:t>
          </a:r>
          <a:endParaRPr lang="ru-RU" dirty="0"/>
        </a:p>
      </dgm:t>
    </dgm:pt>
    <dgm:pt modelId="{791214E6-DBF6-48A9-BDDC-349E53E1CF7B}" type="parTrans" cxnId="{AD9894AB-16C8-4DBB-BECF-803DB666A97B}">
      <dgm:prSet/>
      <dgm:spPr/>
      <dgm:t>
        <a:bodyPr/>
        <a:lstStyle/>
        <a:p>
          <a:endParaRPr lang="ru-RU"/>
        </a:p>
      </dgm:t>
    </dgm:pt>
    <dgm:pt modelId="{4020A93A-863D-4C68-95DB-E351A5BC75A3}" type="sibTrans" cxnId="{AD9894AB-16C8-4DBB-BECF-803DB666A97B}">
      <dgm:prSet/>
      <dgm:spPr/>
      <dgm:t>
        <a:bodyPr/>
        <a:lstStyle/>
        <a:p>
          <a:endParaRPr lang="ru-RU"/>
        </a:p>
      </dgm:t>
    </dgm:pt>
    <dgm:pt modelId="{28B3050D-870A-4E1D-99BE-9ADCEAE5AB1B}">
      <dgm:prSet phldrT="[Текст]"/>
      <dgm:spPr/>
      <dgm:t>
        <a:bodyPr/>
        <a:lstStyle/>
        <a:p>
          <a:r>
            <a:rPr lang="ru-RU" dirty="0" err="1" smtClean="0"/>
            <a:t>Неколлагеновые</a:t>
          </a:r>
          <a:r>
            <a:rPr lang="ru-RU" dirty="0" smtClean="0"/>
            <a:t> белки</a:t>
          </a:r>
          <a:endParaRPr lang="ru-RU" dirty="0"/>
        </a:p>
      </dgm:t>
    </dgm:pt>
    <dgm:pt modelId="{EF5B41CF-97ED-4A8A-92D3-D96FADBA0755}" type="parTrans" cxnId="{9CDD3F96-276D-4680-992F-A58474C94B55}">
      <dgm:prSet/>
      <dgm:spPr/>
      <dgm:t>
        <a:bodyPr/>
        <a:lstStyle/>
        <a:p>
          <a:endParaRPr lang="ru-RU"/>
        </a:p>
      </dgm:t>
    </dgm:pt>
    <dgm:pt modelId="{B26BC997-C804-4D42-BBF7-04B57C386889}" type="sibTrans" cxnId="{9CDD3F96-276D-4680-992F-A58474C94B55}">
      <dgm:prSet/>
      <dgm:spPr/>
      <dgm:t>
        <a:bodyPr/>
        <a:lstStyle/>
        <a:p>
          <a:endParaRPr lang="ru-RU"/>
        </a:p>
      </dgm:t>
    </dgm:pt>
    <dgm:pt modelId="{043EDE9F-15E2-45B1-AC30-4CA35EB19BBF}">
      <dgm:prSet/>
      <dgm:spPr/>
      <dgm:t>
        <a:bodyPr/>
        <a:lstStyle/>
        <a:p>
          <a:r>
            <a:rPr lang="ru-RU" dirty="0" smtClean="0"/>
            <a:t>Другие полимеры:</a:t>
          </a:r>
        </a:p>
        <a:p>
          <a:r>
            <a:rPr lang="ru-RU" dirty="0" smtClean="0"/>
            <a:t>Липиды</a:t>
          </a:r>
        </a:p>
        <a:p>
          <a:r>
            <a:rPr lang="ru-RU" dirty="0" smtClean="0"/>
            <a:t>Углеводы</a:t>
          </a:r>
        </a:p>
        <a:p>
          <a:r>
            <a:rPr lang="ru-RU" dirty="0" smtClean="0"/>
            <a:t>Нуклеиновые кислоты</a:t>
          </a:r>
          <a:endParaRPr lang="ru-RU" dirty="0"/>
        </a:p>
      </dgm:t>
    </dgm:pt>
    <dgm:pt modelId="{96E05AAB-D3B4-415F-9753-6724AF67020D}" type="parTrans" cxnId="{8A71B973-6E62-492D-A51D-BA925ABF4DE5}">
      <dgm:prSet/>
      <dgm:spPr/>
      <dgm:t>
        <a:bodyPr/>
        <a:lstStyle/>
        <a:p>
          <a:endParaRPr lang="ru-RU"/>
        </a:p>
      </dgm:t>
    </dgm:pt>
    <dgm:pt modelId="{23F1BC59-1313-4181-94BA-EDC3542EBDE6}" type="sibTrans" cxnId="{8A71B973-6E62-492D-A51D-BA925ABF4DE5}">
      <dgm:prSet/>
      <dgm:spPr/>
      <dgm:t>
        <a:bodyPr/>
        <a:lstStyle/>
        <a:p>
          <a:endParaRPr lang="ru-RU"/>
        </a:p>
      </dgm:t>
    </dgm:pt>
    <dgm:pt modelId="{28A4EE03-B392-4F60-A7EA-56966CB95361}">
      <dgm:prSet/>
      <dgm:spPr/>
      <dgm:t>
        <a:bodyPr/>
        <a:lstStyle/>
        <a:p>
          <a:r>
            <a:rPr lang="ru-RU" dirty="0" smtClean="0"/>
            <a:t>Цитрат</a:t>
          </a:r>
          <a:endParaRPr lang="ru-RU" dirty="0"/>
        </a:p>
      </dgm:t>
    </dgm:pt>
    <dgm:pt modelId="{B1E1D12E-8F47-46B1-B858-44BDA38BA1D2}" type="parTrans" cxnId="{E3020553-EEF1-47CA-8181-9C734426CC28}">
      <dgm:prSet/>
      <dgm:spPr/>
      <dgm:t>
        <a:bodyPr/>
        <a:lstStyle/>
        <a:p>
          <a:endParaRPr lang="ru-RU"/>
        </a:p>
      </dgm:t>
    </dgm:pt>
    <dgm:pt modelId="{DED4C6B0-99DB-467D-AF8D-074F3146DD24}" type="sibTrans" cxnId="{E3020553-EEF1-47CA-8181-9C734426CC28}">
      <dgm:prSet/>
      <dgm:spPr/>
      <dgm:t>
        <a:bodyPr/>
        <a:lstStyle/>
        <a:p>
          <a:endParaRPr lang="ru-RU"/>
        </a:p>
      </dgm:t>
    </dgm:pt>
    <dgm:pt modelId="{D05654C3-BA7C-433F-B50B-E32F62CDA86B}" type="pres">
      <dgm:prSet presAssocID="{70A6AD22-39CE-4B92-964B-1D151F3AD5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AEF78E-E138-4D8E-9D44-B442ADCFA0F4}" type="pres">
      <dgm:prSet presAssocID="{DE2AD5AD-4403-447B-A8F7-01EB1ED71BA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5E4B4D-06FF-4308-8C24-79984784D401}" type="pres">
      <dgm:prSet presAssocID="{7212D10B-C3AC-4CBF-9294-20B877B5F330}" presName="sibTrans" presStyleCnt="0"/>
      <dgm:spPr/>
    </dgm:pt>
    <dgm:pt modelId="{85E7A031-8F58-4977-B97E-386B8381660B}" type="pres">
      <dgm:prSet presAssocID="{1C401F72-26AD-41DA-8C5C-0DFAA195C1A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732319-4945-4D62-B093-714F30238A96}" type="pres">
      <dgm:prSet presAssocID="{4020A93A-863D-4C68-95DB-E351A5BC75A3}" presName="sibTrans" presStyleCnt="0"/>
      <dgm:spPr/>
    </dgm:pt>
    <dgm:pt modelId="{E87305E2-7BA5-49A9-AF16-F3E1A7B50431}" type="pres">
      <dgm:prSet presAssocID="{28B3050D-870A-4E1D-99BE-9ADCEAE5AB1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983A63-91D7-4590-96D9-86776E4EC115}" type="pres">
      <dgm:prSet presAssocID="{B26BC997-C804-4D42-BBF7-04B57C386889}" presName="sibTrans" presStyleCnt="0"/>
      <dgm:spPr/>
    </dgm:pt>
    <dgm:pt modelId="{75AA72E6-BB96-4F76-A9CB-F50AE3F395BA}" type="pres">
      <dgm:prSet presAssocID="{043EDE9F-15E2-45B1-AC30-4CA35EB19BB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A5D45E-D91A-4CD9-B487-5B4F613205BB}" type="pres">
      <dgm:prSet presAssocID="{23F1BC59-1313-4181-94BA-EDC3542EBDE6}" presName="sibTrans" presStyleCnt="0"/>
      <dgm:spPr/>
    </dgm:pt>
    <dgm:pt modelId="{C8B6BC01-A9DA-4BB1-929C-B90B58AE76B8}" type="pres">
      <dgm:prSet presAssocID="{28A4EE03-B392-4F60-A7EA-56966CB9536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9894AB-16C8-4DBB-BECF-803DB666A97B}" srcId="{70A6AD22-39CE-4B92-964B-1D151F3AD51D}" destId="{1C401F72-26AD-41DA-8C5C-0DFAA195C1AD}" srcOrd="1" destOrd="0" parTransId="{791214E6-DBF6-48A9-BDDC-349E53E1CF7B}" sibTransId="{4020A93A-863D-4C68-95DB-E351A5BC75A3}"/>
    <dgm:cxn modelId="{9CDD3F96-276D-4680-992F-A58474C94B55}" srcId="{70A6AD22-39CE-4B92-964B-1D151F3AD51D}" destId="{28B3050D-870A-4E1D-99BE-9ADCEAE5AB1B}" srcOrd="2" destOrd="0" parTransId="{EF5B41CF-97ED-4A8A-92D3-D96FADBA0755}" sibTransId="{B26BC997-C804-4D42-BBF7-04B57C386889}"/>
    <dgm:cxn modelId="{15E3098E-AD14-4ABE-A736-E38E0E67FB5A}" type="presOf" srcId="{DE2AD5AD-4403-447B-A8F7-01EB1ED71BA7}" destId="{CCAEF78E-E138-4D8E-9D44-B442ADCFA0F4}" srcOrd="0" destOrd="0" presId="urn:microsoft.com/office/officeart/2005/8/layout/hList6"/>
    <dgm:cxn modelId="{B7394E6C-07F7-4B03-890A-C9ECF7384DD5}" type="presOf" srcId="{70A6AD22-39CE-4B92-964B-1D151F3AD51D}" destId="{D05654C3-BA7C-433F-B50B-E32F62CDA86B}" srcOrd="0" destOrd="0" presId="urn:microsoft.com/office/officeart/2005/8/layout/hList6"/>
    <dgm:cxn modelId="{D3E12F9E-7C1C-4959-AEEF-41C66CBE954A}" type="presOf" srcId="{28A4EE03-B392-4F60-A7EA-56966CB95361}" destId="{C8B6BC01-A9DA-4BB1-929C-B90B58AE76B8}" srcOrd="0" destOrd="0" presId="urn:microsoft.com/office/officeart/2005/8/layout/hList6"/>
    <dgm:cxn modelId="{41B0E294-26AA-4634-91EA-F168C469C03C}" srcId="{70A6AD22-39CE-4B92-964B-1D151F3AD51D}" destId="{DE2AD5AD-4403-447B-A8F7-01EB1ED71BA7}" srcOrd="0" destOrd="0" parTransId="{A8D6BBC7-C5BC-4BED-A96E-5A7B0964088C}" sibTransId="{7212D10B-C3AC-4CBF-9294-20B877B5F330}"/>
    <dgm:cxn modelId="{B82BA387-C4AB-4F16-82F7-5A7E6182AD09}" type="presOf" srcId="{043EDE9F-15E2-45B1-AC30-4CA35EB19BBF}" destId="{75AA72E6-BB96-4F76-A9CB-F50AE3F395BA}" srcOrd="0" destOrd="0" presId="urn:microsoft.com/office/officeart/2005/8/layout/hList6"/>
    <dgm:cxn modelId="{435F6AB3-19D6-4DB4-8C01-495A4067D1EB}" type="presOf" srcId="{1C401F72-26AD-41DA-8C5C-0DFAA195C1AD}" destId="{85E7A031-8F58-4977-B97E-386B8381660B}" srcOrd="0" destOrd="0" presId="urn:microsoft.com/office/officeart/2005/8/layout/hList6"/>
    <dgm:cxn modelId="{E3020553-EEF1-47CA-8181-9C734426CC28}" srcId="{70A6AD22-39CE-4B92-964B-1D151F3AD51D}" destId="{28A4EE03-B392-4F60-A7EA-56966CB95361}" srcOrd="4" destOrd="0" parTransId="{B1E1D12E-8F47-46B1-B858-44BDA38BA1D2}" sibTransId="{DED4C6B0-99DB-467D-AF8D-074F3146DD24}"/>
    <dgm:cxn modelId="{BCCA8E46-18BF-403E-921E-6402B5E0DDFD}" type="presOf" srcId="{28B3050D-870A-4E1D-99BE-9ADCEAE5AB1B}" destId="{E87305E2-7BA5-49A9-AF16-F3E1A7B50431}" srcOrd="0" destOrd="0" presId="urn:microsoft.com/office/officeart/2005/8/layout/hList6"/>
    <dgm:cxn modelId="{8A71B973-6E62-492D-A51D-BA925ABF4DE5}" srcId="{70A6AD22-39CE-4B92-964B-1D151F3AD51D}" destId="{043EDE9F-15E2-45B1-AC30-4CA35EB19BBF}" srcOrd="3" destOrd="0" parTransId="{96E05AAB-D3B4-415F-9753-6724AF67020D}" sibTransId="{23F1BC59-1313-4181-94BA-EDC3542EBDE6}"/>
    <dgm:cxn modelId="{49196AAE-3098-4352-8143-3A499756A957}" type="presParOf" srcId="{D05654C3-BA7C-433F-B50B-E32F62CDA86B}" destId="{CCAEF78E-E138-4D8E-9D44-B442ADCFA0F4}" srcOrd="0" destOrd="0" presId="urn:microsoft.com/office/officeart/2005/8/layout/hList6"/>
    <dgm:cxn modelId="{207011FC-1AC5-4F2B-9E0E-E0B9E7D99CB4}" type="presParOf" srcId="{D05654C3-BA7C-433F-B50B-E32F62CDA86B}" destId="{A15E4B4D-06FF-4308-8C24-79984784D401}" srcOrd="1" destOrd="0" presId="urn:microsoft.com/office/officeart/2005/8/layout/hList6"/>
    <dgm:cxn modelId="{0C21B3D7-FE0C-4FFD-874E-E3AEAE977A5D}" type="presParOf" srcId="{D05654C3-BA7C-433F-B50B-E32F62CDA86B}" destId="{85E7A031-8F58-4977-B97E-386B8381660B}" srcOrd="2" destOrd="0" presId="urn:microsoft.com/office/officeart/2005/8/layout/hList6"/>
    <dgm:cxn modelId="{62F693BF-2DBA-4A5F-BD82-5AAA360CCCC3}" type="presParOf" srcId="{D05654C3-BA7C-433F-B50B-E32F62CDA86B}" destId="{DF732319-4945-4D62-B093-714F30238A96}" srcOrd="3" destOrd="0" presId="urn:microsoft.com/office/officeart/2005/8/layout/hList6"/>
    <dgm:cxn modelId="{19B9A917-EF5F-4885-ACBE-2F6742380B67}" type="presParOf" srcId="{D05654C3-BA7C-433F-B50B-E32F62CDA86B}" destId="{E87305E2-7BA5-49A9-AF16-F3E1A7B50431}" srcOrd="4" destOrd="0" presId="urn:microsoft.com/office/officeart/2005/8/layout/hList6"/>
    <dgm:cxn modelId="{1D6566D5-C24F-42A0-A5CB-D8C0EAC89CB8}" type="presParOf" srcId="{D05654C3-BA7C-433F-B50B-E32F62CDA86B}" destId="{B6983A63-91D7-4590-96D9-86776E4EC115}" srcOrd="5" destOrd="0" presId="urn:microsoft.com/office/officeart/2005/8/layout/hList6"/>
    <dgm:cxn modelId="{EA66A567-42D0-428D-A85D-502051D7C794}" type="presParOf" srcId="{D05654C3-BA7C-433F-B50B-E32F62CDA86B}" destId="{75AA72E6-BB96-4F76-A9CB-F50AE3F395BA}" srcOrd="6" destOrd="0" presId="urn:microsoft.com/office/officeart/2005/8/layout/hList6"/>
    <dgm:cxn modelId="{D5BB9C37-A579-4975-A5B9-A6A798767695}" type="presParOf" srcId="{D05654C3-BA7C-433F-B50B-E32F62CDA86B}" destId="{6BA5D45E-D91A-4CD9-B487-5B4F613205BB}" srcOrd="7" destOrd="0" presId="urn:microsoft.com/office/officeart/2005/8/layout/hList6"/>
    <dgm:cxn modelId="{90249108-F200-4330-94FA-3C6A6C1E2CCB}" type="presParOf" srcId="{D05654C3-BA7C-433F-B50B-E32F62CDA86B}" destId="{C8B6BC01-A9DA-4BB1-929C-B90B58AE76B8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1807BC-8004-4A25-897E-045A03DB811E}" type="doc">
      <dgm:prSet loTypeId="urn:microsoft.com/office/officeart/2005/8/layout/hierarchy1" loCatId="hierarchy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0958343B-BD92-44E0-9AD3-D55809CF49D7}">
      <dgm:prSet phldrT="[Текст]"/>
      <dgm:spPr/>
      <dgm:t>
        <a:bodyPr/>
        <a:lstStyle/>
        <a:p>
          <a:r>
            <a:rPr lang="ru-RU" b="1" i="1" dirty="0" smtClean="0">
              <a:latin typeface="Times New Roman" pitchFamily="18" charset="0"/>
              <a:cs typeface="Times New Roman" pitchFamily="18" charset="0"/>
            </a:rPr>
            <a:t>Костная ткань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CB8CC68-102C-4326-9688-607EBF8A499B}" type="parTrans" cxnId="{30330D8F-E3CB-4888-9D4E-B12EC70ABD5B}">
      <dgm:prSet/>
      <dgm:spPr/>
      <dgm:t>
        <a:bodyPr/>
        <a:lstStyle/>
        <a:p>
          <a:endParaRPr lang="ru-RU"/>
        </a:p>
      </dgm:t>
    </dgm:pt>
    <dgm:pt modelId="{A2AEADDE-ED90-4029-AD79-2292F3B7C293}" type="sibTrans" cxnId="{30330D8F-E3CB-4888-9D4E-B12EC70ABD5B}">
      <dgm:prSet/>
      <dgm:spPr/>
      <dgm:t>
        <a:bodyPr/>
        <a:lstStyle/>
        <a:p>
          <a:endParaRPr lang="ru-RU"/>
        </a:p>
      </dgm:t>
    </dgm:pt>
    <dgm:pt modelId="{5DB38705-9BCC-484C-A12A-1AC14D31467A}">
      <dgm:prSet phldrT="[Текст]" custT="1"/>
      <dgm:spPr/>
      <dgm:t>
        <a:bodyPr/>
        <a:lstStyle/>
        <a:p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Клетки </a:t>
          </a:r>
          <a:endParaRPr lang="ru-RU" sz="1800" b="1" i="1" dirty="0">
            <a:latin typeface="Times New Roman" pitchFamily="18" charset="0"/>
            <a:cs typeface="Times New Roman" pitchFamily="18" charset="0"/>
          </a:endParaRPr>
        </a:p>
      </dgm:t>
    </dgm:pt>
    <dgm:pt modelId="{3F132561-B7D6-4B65-85AC-EB7FAB35B3B3}" type="parTrans" cxnId="{8E8CB3E6-5985-4404-A3E2-CB379A220C6B}">
      <dgm:prSet/>
      <dgm:spPr/>
      <dgm:t>
        <a:bodyPr/>
        <a:lstStyle/>
        <a:p>
          <a:endParaRPr lang="ru-RU"/>
        </a:p>
      </dgm:t>
    </dgm:pt>
    <dgm:pt modelId="{BBC263A7-C458-4342-ADF3-BFE7D63DD91B}" type="sibTrans" cxnId="{8E8CB3E6-5985-4404-A3E2-CB379A220C6B}">
      <dgm:prSet/>
      <dgm:spPr/>
      <dgm:t>
        <a:bodyPr/>
        <a:lstStyle/>
        <a:p>
          <a:endParaRPr lang="ru-RU"/>
        </a:p>
      </dgm:t>
    </dgm:pt>
    <dgm:pt modelId="{3827641A-813F-48D3-8BCF-3540B573E3BE}">
      <dgm:prSet phldrT="[Текст]" custT="1"/>
      <dgm:spPr/>
      <dgm:t>
        <a:bodyPr/>
        <a:lstStyle/>
        <a:p>
          <a:r>
            <a:rPr lang="ru-RU" sz="1800" b="1" i="1" dirty="0" err="1" smtClean="0">
              <a:latin typeface="Times New Roman" pitchFamily="18" charset="0"/>
              <a:cs typeface="Times New Roman" pitchFamily="18" charset="0"/>
            </a:rPr>
            <a:t>Остеоблас-ты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EE6A8C62-722C-476F-A3C0-B3A56B7D1019}" type="parTrans" cxnId="{D4176B35-F4EC-489A-930A-9CDB1C318440}">
      <dgm:prSet/>
      <dgm:spPr/>
      <dgm:t>
        <a:bodyPr/>
        <a:lstStyle/>
        <a:p>
          <a:endParaRPr lang="ru-RU"/>
        </a:p>
      </dgm:t>
    </dgm:pt>
    <dgm:pt modelId="{473A64D8-AEA1-401A-AA61-CF68E1FF1B48}" type="sibTrans" cxnId="{D4176B35-F4EC-489A-930A-9CDB1C318440}">
      <dgm:prSet/>
      <dgm:spPr/>
      <dgm:t>
        <a:bodyPr/>
        <a:lstStyle/>
        <a:p>
          <a:endParaRPr lang="ru-RU"/>
        </a:p>
      </dgm:t>
    </dgm:pt>
    <dgm:pt modelId="{D1BC382B-35E9-4BD7-936F-D2364158B25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i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i="1" dirty="0" smtClean="0"/>
            <a:t> </a:t>
          </a:r>
          <a:r>
            <a:rPr lang="ru-RU" b="1" i="1" dirty="0" err="1" smtClean="0">
              <a:latin typeface="Times New Roman" pitchFamily="18" charset="0"/>
              <a:cs typeface="Times New Roman" pitchFamily="18" charset="0"/>
            </a:rPr>
            <a:t>Остеоклас-ты</a:t>
          </a:r>
          <a:endParaRPr lang="ru-RU" b="1" dirty="0" smtClean="0">
            <a:latin typeface="Times New Roman" pitchFamily="18" charset="0"/>
            <a:cs typeface="Times New Roman" pitchFamily="18" charset="0"/>
          </a:endParaRP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4783F326-9BCE-48A4-86E4-FE81CBB947B2}" type="parTrans" cxnId="{3A3FF45D-DC07-4E34-9CDB-B8500A98FA97}">
      <dgm:prSet/>
      <dgm:spPr/>
      <dgm:t>
        <a:bodyPr/>
        <a:lstStyle/>
        <a:p>
          <a:endParaRPr lang="ru-RU"/>
        </a:p>
      </dgm:t>
    </dgm:pt>
    <dgm:pt modelId="{357BD551-527A-4C7C-869B-FD17F6C9CCC1}" type="sibTrans" cxnId="{3A3FF45D-DC07-4E34-9CDB-B8500A98FA97}">
      <dgm:prSet/>
      <dgm:spPr/>
      <dgm:t>
        <a:bodyPr/>
        <a:lstStyle/>
        <a:p>
          <a:endParaRPr lang="ru-RU"/>
        </a:p>
      </dgm:t>
    </dgm:pt>
    <dgm:pt modelId="{E2AA4104-27C8-49D7-A5BB-1E4D44C56BA2}">
      <dgm:prSet phldrT="[Текст]" custT="1"/>
      <dgm:spPr/>
      <dgm:t>
        <a:bodyPr/>
        <a:lstStyle/>
        <a:p>
          <a:r>
            <a:rPr lang="ru-RU" sz="1800" b="1" i="1" dirty="0" err="1" smtClean="0">
              <a:latin typeface="Times New Roman" pitchFamily="18" charset="0"/>
              <a:cs typeface="Times New Roman" pitchFamily="18" charset="0"/>
            </a:rPr>
            <a:t>Межкле-точное</a:t>
          </a:r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 вещество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C45F74E6-B2D2-435F-A221-1C742661299C}" type="parTrans" cxnId="{C428E645-513F-4825-9DA7-0B5BA5D928A3}">
      <dgm:prSet/>
      <dgm:spPr/>
      <dgm:t>
        <a:bodyPr/>
        <a:lstStyle/>
        <a:p>
          <a:endParaRPr lang="ru-RU"/>
        </a:p>
      </dgm:t>
    </dgm:pt>
    <dgm:pt modelId="{8C99783D-B618-4474-8C28-B97522B030B6}" type="sibTrans" cxnId="{C428E645-513F-4825-9DA7-0B5BA5D928A3}">
      <dgm:prSet/>
      <dgm:spPr/>
      <dgm:t>
        <a:bodyPr/>
        <a:lstStyle/>
        <a:p>
          <a:endParaRPr lang="ru-RU"/>
        </a:p>
      </dgm:t>
    </dgm:pt>
    <dgm:pt modelId="{AB156674-865C-4138-8F57-139293B1BAB7}">
      <dgm:prSet custT="1"/>
      <dgm:spPr/>
      <dgm:t>
        <a:bodyPr/>
        <a:lstStyle/>
        <a:p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Остеоциты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C2CEB6E-511F-407D-AEC3-F381F9A3E5BE}" type="parTrans" cxnId="{3E1D901B-1047-4ABD-B02E-8E74D997BEF2}">
      <dgm:prSet/>
      <dgm:spPr/>
      <dgm:t>
        <a:bodyPr/>
        <a:lstStyle/>
        <a:p>
          <a:endParaRPr lang="ru-RU"/>
        </a:p>
      </dgm:t>
    </dgm:pt>
    <dgm:pt modelId="{B3BFFE12-8F87-46EF-9FAF-A6536C95D587}" type="sibTrans" cxnId="{3E1D901B-1047-4ABD-B02E-8E74D997BEF2}">
      <dgm:prSet/>
      <dgm:spPr/>
      <dgm:t>
        <a:bodyPr/>
        <a:lstStyle/>
        <a:p>
          <a:endParaRPr lang="ru-RU"/>
        </a:p>
      </dgm:t>
    </dgm:pt>
    <dgm:pt modelId="{B91A2032-B1FE-455F-92FD-D16275A35D4A}">
      <dgm:prSet custT="1"/>
      <dgm:spPr/>
      <dgm:t>
        <a:bodyPr/>
        <a:lstStyle/>
        <a:p>
          <a:r>
            <a:rPr lang="ru-RU" sz="1800" b="1" i="1" dirty="0" err="1" smtClean="0">
              <a:latin typeface="Times New Roman" pitchFamily="18" charset="0"/>
              <a:cs typeface="Times New Roman" pitchFamily="18" charset="0"/>
            </a:rPr>
            <a:t>Фибрилляр-ные</a:t>
          </a:r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 структуры (волокна) 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73ED33AB-FF0B-4A45-936E-6DB020BB5C49}" type="parTrans" cxnId="{ED7E1DC0-DB6B-41BC-825C-EA8C1C6B591C}">
      <dgm:prSet/>
      <dgm:spPr/>
      <dgm:t>
        <a:bodyPr/>
        <a:lstStyle/>
        <a:p>
          <a:endParaRPr lang="ru-RU"/>
        </a:p>
      </dgm:t>
    </dgm:pt>
    <dgm:pt modelId="{051F0329-E063-4623-808D-90214ACA6E68}" type="sibTrans" cxnId="{ED7E1DC0-DB6B-41BC-825C-EA8C1C6B591C}">
      <dgm:prSet/>
      <dgm:spPr/>
      <dgm:t>
        <a:bodyPr/>
        <a:lstStyle/>
        <a:p>
          <a:endParaRPr lang="ru-RU"/>
        </a:p>
      </dgm:t>
    </dgm:pt>
    <dgm:pt modelId="{B1E80230-AB08-4A3E-930C-C7313122ACA0}">
      <dgm:prSet custT="1"/>
      <dgm:spPr/>
      <dgm:t>
        <a:bodyPr/>
        <a:lstStyle/>
        <a:p>
          <a:pPr>
            <a:spcAft>
              <a:spcPts val="0"/>
            </a:spcAft>
            <a:buNone/>
          </a:pPr>
          <a:endParaRPr lang="ru-RU" sz="1800" i="1" dirty="0" smtClean="0"/>
        </a:p>
        <a:p>
          <a:pPr>
            <a:spcAft>
              <a:spcPts val="0"/>
            </a:spcAft>
            <a:buNone/>
          </a:pPr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Аморфное белково-углеводное</a:t>
          </a:r>
        </a:p>
        <a:p>
          <a:pPr>
            <a:spcAft>
              <a:spcPts val="0"/>
            </a:spcAft>
            <a:buNone/>
          </a:pPr>
          <a:r>
            <a:rPr lang="ru-RU" sz="1800" b="1" i="1" dirty="0" smtClean="0">
              <a:latin typeface="Times New Roman" pitchFamily="18" charset="0"/>
              <a:cs typeface="Times New Roman" pitchFamily="18" charset="0"/>
            </a:rPr>
            <a:t>вещество</a:t>
          </a:r>
        </a:p>
        <a:p>
          <a:pPr>
            <a:spcAft>
              <a:spcPct val="35000"/>
            </a:spcAft>
          </a:pPr>
          <a:endParaRPr lang="ru-RU" dirty="0"/>
        </a:p>
      </dgm:t>
    </dgm:pt>
    <dgm:pt modelId="{B6FF8DD4-CAF8-4478-8448-857C5D2ACC79}" type="parTrans" cxnId="{451BD327-B1D8-4DE1-96BB-BECB33C2FC68}">
      <dgm:prSet/>
      <dgm:spPr/>
      <dgm:t>
        <a:bodyPr/>
        <a:lstStyle/>
        <a:p>
          <a:endParaRPr lang="ru-RU"/>
        </a:p>
      </dgm:t>
    </dgm:pt>
    <dgm:pt modelId="{5BECB6A8-AAAC-4AEC-8890-7D5733470CD8}" type="sibTrans" cxnId="{451BD327-B1D8-4DE1-96BB-BECB33C2FC68}">
      <dgm:prSet/>
      <dgm:spPr/>
      <dgm:t>
        <a:bodyPr/>
        <a:lstStyle/>
        <a:p>
          <a:endParaRPr lang="ru-RU"/>
        </a:p>
      </dgm:t>
    </dgm:pt>
    <dgm:pt modelId="{497C1249-44B6-48B8-89E3-10425BD5830B}" type="pres">
      <dgm:prSet presAssocID="{D01807BC-8004-4A25-897E-045A03DB811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A1BEC77-DE58-4B3E-B73A-5F31D833103A}" type="pres">
      <dgm:prSet presAssocID="{0958343B-BD92-44E0-9AD3-D55809CF49D7}" presName="hierRoot1" presStyleCnt="0"/>
      <dgm:spPr/>
    </dgm:pt>
    <dgm:pt modelId="{619952EA-28B1-46CF-83BF-D30EF25A1CBB}" type="pres">
      <dgm:prSet presAssocID="{0958343B-BD92-44E0-9AD3-D55809CF49D7}" presName="composite" presStyleCnt="0"/>
      <dgm:spPr/>
    </dgm:pt>
    <dgm:pt modelId="{D425FBDE-451F-4895-A70B-82D489DE20D1}" type="pres">
      <dgm:prSet presAssocID="{0958343B-BD92-44E0-9AD3-D55809CF49D7}" presName="background" presStyleLbl="node0" presStyleIdx="0" presStyleCnt="1"/>
      <dgm:spPr/>
    </dgm:pt>
    <dgm:pt modelId="{B60F37A0-B411-49FC-B439-81EC17230000}" type="pres">
      <dgm:prSet presAssocID="{0958343B-BD92-44E0-9AD3-D55809CF49D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ADDBA3-FC59-49D8-BC29-A84CF25D0B31}" type="pres">
      <dgm:prSet presAssocID="{0958343B-BD92-44E0-9AD3-D55809CF49D7}" presName="hierChild2" presStyleCnt="0"/>
      <dgm:spPr/>
    </dgm:pt>
    <dgm:pt modelId="{BD6EE481-2456-4DEB-B825-8D6A6D399E05}" type="pres">
      <dgm:prSet presAssocID="{3F132561-B7D6-4B65-85AC-EB7FAB35B3B3}" presName="Name10" presStyleLbl="parChTrans1D2" presStyleIdx="0" presStyleCnt="2"/>
      <dgm:spPr/>
      <dgm:t>
        <a:bodyPr/>
        <a:lstStyle/>
        <a:p>
          <a:endParaRPr lang="ru-RU"/>
        </a:p>
      </dgm:t>
    </dgm:pt>
    <dgm:pt modelId="{D9995567-3FEC-42D2-8A2F-58D70617D406}" type="pres">
      <dgm:prSet presAssocID="{5DB38705-9BCC-484C-A12A-1AC14D31467A}" presName="hierRoot2" presStyleCnt="0"/>
      <dgm:spPr/>
    </dgm:pt>
    <dgm:pt modelId="{E931A70A-741D-4F78-9959-3393AE6A90B2}" type="pres">
      <dgm:prSet presAssocID="{5DB38705-9BCC-484C-A12A-1AC14D31467A}" presName="composite2" presStyleCnt="0"/>
      <dgm:spPr/>
    </dgm:pt>
    <dgm:pt modelId="{C3AC9E18-8B1D-498A-A71E-F550860261E5}" type="pres">
      <dgm:prSet presAssocID="{5DB38705-9BCC-484C-A12A-1AC14D31467A}" presName="background2" presStyleLbl="node2" presStyleIdx="0" presStyleCnt="2"/>
      <dgm:spPr/>
    </dgm:pt>
    <dgm:pt modelId="{15C53CD6-0676-4CD5-9324-159E5F68BC4C}" type="pres">
      <dgm:prSet presAssocID="{5DB38705-9BCC-484C-A12A-1AC14D31467A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B633FF-D7AA-461B-B670-D0AE1D450899}" type="pres">
      <dgm:prSet presAssocID="{5DB38705-9BCC-484C-A12A-1AC14D31467A}" presName="hierChild3" presStyleCnt="0"/>
      <dgm:spPr/>
    </dgm:pt>
    <dgm:pt modelId="{F166062A-6024-4144-B0BE-D11E013ADC8B}" type="pres">
      <dgm:prSet presAssocID="{EE6A8C62-722C-476F-A3C0-B3A56B7D1019}" presName="Name17" presStyleLbl="parChTrans1D3" presStyleIdx="0" presStyleCnt="5"/>
      <dgm:spPr/>
      <dgm:t>
        <a:bodyPr/>
        <a:lstStyle/>
        <a:p>
          <a:endParaRPr lang="ru-RU"/>
        </a:p>
      </dgm:t>
    </dgm:pt>
    <dgm:pt modelId="{0327CE55-718A-44C0-B897-A5CD1D6BFB19}" type="pres">
      <dgm:prSet presAssocID="{3827641A-813F-48D3-8BCF-3540B573E3BE}" presName="hierRoot3" presStyleCnt="0"/>
      <dgm:spPr/>
    </dgm:pt>
    <dgm:pt modelId="{68D393C1-0EA3-4BD8-889E-009C0723E37C}" type="pres">
      <dgm:prSet presAssocID="{3827641A-813F-48D3-8BCF-3540B573E3BE}" presName="composite3" presStyleCnt="0"/>
      <dgm:spPr/>
    </dgm:pt>
    <dgm:pt modelId="{0A7EE483-6603-4F87-AEEE-C9DF1C89611C}" type="pres">
      <dgm:prSet presAssocID="{3827641A-813F-48D3-8BCF-3540B573E3BE}" presName="background3" presStyleLbl="node3" presStyleIdx="0" presStyleCnt="5"/>
      <dgm:spPr/>
    </dgm:pt>
    <dgm:pt modelId="{1432E38A-DF38-48F8-8685-EA925584761D}" type="pres">
      <dgm:prSet presAssocID="{3827641A-813F-48D3-8BCF-3540B573E3BE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745B53-8556-4F36-936D-DE38EB726EAF}" type="pres">
      <dgm:prSet presAssocID="{3827641A-813F-48D3-8BCF-3540B573E3BE}" presName="hierChild4" presStyleCnt="0"/>
      <dgm:spPr/>
    </dgm:pt>
    <dgm:pt modelId="{38F78DF0-9050-4113-92A7-1C8FB905D1D9}" type="pres">
      <dgm:prSet presAssocID="{2C2CEB6E-511F-407D-AEC3-F381F9A3E5BE}" presName="Name17" presStyleLbl="parChTrans1D3" presStyleIdx="1" presStyleCnt="5"/>
      <dgm:spPr/>
      <dgm:t>
        <a:bodyPr/>
        <a:lstStyle/>
        <a:p>
          <a:endParaRPr lang="ru-RU"/>
        </a:p>
      </dgm:t>
    </dgm:pt>
    <dgm:pt modelId="{8C23C1EE-EACC-4D4E-B644-5B30C5B24B6D}" type="pres">
      <dgm:prSet presAssocID="{AB156674-865C-4138-8F57-139293B1BAB7}" presName="hierRoot3" presStyleCnt="0"/>
      <dgm:spPr/>
    </dgm:pt>
    <dgm:pt modelId="{4C3149E6-4936-4015-9528-2E9CA06292A7}" type="pres">
      <dgm:prSet presAssocID="{AB156674-865C-4138-8F57-139293B1BAB7}" presName="composite3" presStyleCnt="0"/>
      <dgm:spPr/>
    </dgm:pt>
    <dgm:pt modelId="{2419A5B6-5EB8-444A-98AD-4BA1F20D2C56}" type="pres">
      <dgm:prSet presAssocID="{AB156674-865C-4138-8F57-139293B1BAB7}" presName="background3" presStyleLbl="node3" presStyleIdx="1" presStyleCnt="5"/>
      <dgm:spPr/>
    </dgm:pt>
    <dgm:pt modelId="{7E4594C0-C680-4C80-9BA0-112C85AF7F43}" type="pres">
      <dgm:prSet presAssocID="{AB156674-865C-4138-8F57-139293B1BAB7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4613B7-BC26-4DBE-ABD3-25C2952D8F04}" type="pres">
      <dgm:prSet presAssocID="{AB156674-865C-4138-8F57-139293B1BAB7}" presName="hierChild4" presStyleCnt="0"/>
      <dgm:spPr/>
    </dgm:pt>
    <dgm:pt modelId="{0D3B8A34-A0A8-4515-98E2-902C06787D93}" type="pres">
      <dgm:prSet presAssocID="{4783F326-9BCE-48A4-86E4-FE81CBB947B2}" presName="Name17" presStyleLbl="parChTrans1D3" presStyleIdx="2" presStyleCnt="5"/>
      <dgm:spPr/>
      <dgm:t>
        <a:bodyPr/>
        <a:lstStyle/>
        <a:p>
          <a:endParaRPr lang="ru-RU"/>
        </a:p>
      </dgm:t>
    </dgm:pt>
    <dgm:pt modelId="{A8F6BF07-4800-430F-AE6E-EEB5A94A98ED}" type="pres">
      <dgm:prSet presAssocID="{D1BC382B-35E9-4BD7-936F-D2364158B250}" presName="hierRoot3" presStyleCnt="0"/>
      <dgm:spPr/>
    </dgm:pt>
    <dgm:pt modelId="{C47230D5-A557-4C91-8E5C-B93BA37572F2}" type="pres">
      <dgm:prSet presAssocID="{D1BC382B-35E9-4BD7-936F-D2364158B250}" presName="composite3" presStyleCnt="0"/>
      <dgm:spPr/>
    </dgm:pt>
    <dgm:pt modelId="{0AB468F1-39D7-4F4D-B596-DE11785D4447}" type="pres">
      <dgm:prSet presAssocID="{D1BC382B-35E9-4BD7-936F-D2364158B250}" presName="background3" presStyleLbl="node3" presStyleIdx="2" presStyleCnt="5"/>
      <dgm:spPr/>
    </dgm:pt>
    <dgm:pt modelId="{50994236-F568-4AC1-8920-2903F695746E}" type="pres">
      <dgm:prSet presAssocID="{D1BC382B-35E9-4BD7-936F-D2364158B250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CC1319-071A-4640-BC23-69C61031E1B0}" type="pres">
      <dgm:prSet presAssocID="{D1BC382B-35E9-4BD7-936F-D2364158B250}" presName="hierChild4" presStyleCnt="0"/>
      <dgm:spPr/>
    </dgm:pt>
    <dgm:pt modelId="{D65FCA15-8875-48CB-9B69-41F868426147}" type="pres">
      <dgm:prSet presAssocID="{C45F74E6-B2D2-435F-A221-1C742661299C}" presName="Name10" presStyleLbl="parChTrans1D2" presStyleIdx="1" presStyleCnt="2"/>
      <dgm:spPr/>
      <dgm:t>
        <a:bodyPr/>
        <a:lstStyle/>
        <a:p>
          <a:endParaRPr lang="ru-RU"/>
        </a:p>
      </dgm:t>
    </dgm:pt>
    <dgm:pt modelId="{FF02FB31-B05F-4626-8929-E955EA83FF91}" type="pres">
      <dgm:prSet presAssocID="{E2AA4104-27C8-49D7-A5BB-1E4D44C56BA2}" presName="hierRoot2" presStyleCnt="0"/>
      <dgm:spPr/>
    </dgm:pt>
    <dgm:pt modelId="{1A0F8CDC-E7E2-46B7-9519-5743D322ED3B}" type="pres">
      <dgm:prSet presAssocID="{E2AA4104-27C8-49D7-A5BB-1E4D44C56BA2}" presName="composite2" presStyleCnt="0"/>
      <dgm:spPr/>
    </dgm:pt>
    <dgm:pt modelId="{1844E644-44B0-4DF4-8533-339E63659896}" type="pres">
      <dgm:prSet presAssocID="{E2AA4104-27C8-49D7-A5BB-1E4D44C56BA2}" presName="background2" presStyleLbl="node2" presStyleIdx="1" presStyleCnt="2"/>
      <dgm:spPr/>
    </dgm:pt>
    <dgm:pt modelId="{559F50C9-F7A1-4709-8E14-0F070F0FFAA6}" type="pres">
      <dgm:prSet presAssocID="{E2AA4104-27C8-49D7-A5BB-1E4D44C56BA2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DEDA90-9CB6-4295-A511-B74CDB8D9AD9}" type="pres">
      <dgm:prSet presAssocID="{E2AA4104-27C8-49D7-A5BB-1E4D44C56BA2}" presName="hierChild3" presStyleCnt="0"/>
      <dgm:spPr/>
    </dgm:pt>
    <dgm:pt modelId="{892C587D-CEDB-4A33-821F-B888F66831BF}" type="pres">
      <dgm:prSet presAssocID="{73ED33AB-FF0B-4A45-936E-6DB020BB5C49}" presName="Name17" presStyleLbl="parChTrans1D3" presStyleIdx="3" presStyleCnt="5"/>
      <dgm:spPr/>
      <dgm:t>
        <a:bodyPr/>
        <a:lstStyle/>
        <a:p>
          <a:endParaRPr lang="ru-RU"/>
        </a:p>
      </dgm:t>
    </dgm:pt>
    <dgm:pt modelId="{A0970655-D431-47F3-AF69-428767D082BA}" type="pres">
      <dgm:prSet presAssocID="{B91A2032-B1FE-455F-92FD-D16275A35D4A}" presName="hierRoot3" presStyleCnt="0"/>
      <dgm:spPr/>
    </dgm:pt>
    <dgm:pt modelId="{CF1ACDE4-1F79-495A-B75E-924C3FD7A73F}" type="pres">
      <dgm:prSet presAssocID="{B91A2032-B1FE-455F-92FD-D16275A35D4A}" presName="composite3" presStyleCnt="0"/>
      <dgm:spPr/>
    </dgm:pt>
    <dgm:pt modelId="{76CF8C5D-5940-4D00-8C5B-CE93E9195A7E}" type="pres">
      <dgm:prSet presAssocID="{B91A2032-B1FE-455F-92FD-D16275A35D4A}" presName="background3" presStyleLbl="node3" presStyleIdx="3" presStyleCnt="5"/>
      <dgm:spPr/>
    </dgm:pt>
    <dgm:pt modelId="{D0DF88D8-3D95-4B97-B399-070A98215B2E}" type="pres">
      <dgm:prSet presAssocID="{B91A2032-B1FE-455F-92FD-D16275A35D4A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E5DA51-149C-4CD2-B48B-10D54087BD2C}" type="pres">
      <dgm:prSet presAssocID="{B91A2032-B1FE-455F-92FD-D16275A35D4A}" presName="hierChild4" presStyleCnt="0"/>
      <dgm:spPr/>
    </dgm:pt>
    <dgm:pt modelId="{DC9CE08D-9756-4AA3-B685-2895792B5824}" type="pres">
      <dgm:prSet presAssocID="{B6FF8DD4-CAF8-4478-8448-857C5D2ACC79}" presName="Name17" presStyleLbl="parChTrans1D3" presStyleIdx="4" presStyleCnt="5"/>
      <dgm:spPr/>
      <dgm:t>
        <a:bodyPr/>
        <a:lstStyle/>
        <a:p>
          <a:endParaRPr lang="ru-RU"/>
        </a:p>
      </dgm:t>
    </dgm:pt>
    <dgm:pt modelId="{A83D25AD-1BC2-4937-B89C-434842E25DF6}" type="pres">
      <dgm:prSet presAssocID="{B1E80230-AB08-4A3E-930C-C7313122ACA0}" presName="hierRoot3" presStyleCnt="0"/>
      <dgm:spPr/>
    </dgm:pt>
    <dgm:pt modelId="{5A81766C-DD01-43FB-8987-8E092F1831E3}" type="pres">
      <dgm:prSet presAssocID="{B1E80230-AB08-4A3E-930C-C7313122ACA0}" presName="composite3" presStyleCnt="0"/>
      <dgm:spPr/>
    </dgm:pt>
    <dgm:pt modelId="{8C1027AB-353F-4AAF-B0BC-143EF062D774}" type="pres">
      <dgm:prSet presAssocID="{B1E80230-AB08-4A3E-930C-C7313122ACA0}" presName="background3" presStyleLbl="node3" presStyleIdx="4" presStyleCnt="5"/>
      <dgm:spPr/>
    </dgm:pt>
    <dgm:pt modelId="{7179DA0C-067B-4E20-A445-FF8C7D5314B4}" type="pres">
      <dgm:prSet presAssocID="{B1E80230-AB08-4A3E-930C-C7313122ACA0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93205C-E7A7-4DAF-9485-0B9A0A4CF6B9}" type="pres">
      <dgm:prSet presAssocID="{B1E80230-AB08-4A3E-930C-C7313122ACA0}" presName="hierChild4" presStyleCnt="0"/>
      <dgm:spPr/>
    </dgm:pt>
  </dgm:ptLst>
  <dgm:cxnLst>
    <dgm:cxn modelId="{6D1C6F07-D297-458A-B68B-7C36700B1B35}" type="presOf" srcId="{B91A2032-B1FE-455F-92FD-D16275A35D4A}" destId="{D0DF88D8-3D95-4B97-B399-070A98215B2E}" srcOrd="0" destOrd="0" presId="urn:microsoft.com/office/officeart/2005/8/layout/hierarchy1"/>
    <dgm:cxn modelId="{D4A505BE-2CBD-4B37-AE9D-497C04483357}" type="presOf" srcId="{4783F326-9BCE-48A4-86E4-FE81CBB947B2}" destId="{0D3B8A34-A0A8-4515-98E2-902C06787D93}" srcOrd="0" destOrd="0" presId="urn:microsoft.com/office/officeart/2005/8/layout/hierarchy1"/>
    <dgm:cxn modelId="{3A3FF45D-DC07-4E34-9CDB-B8500A98FA97}" srcId="{5DB38705-9BCC-484C-A12A-1AC14D31467A}" destId="{D1BC382B-35E9-4BD7-936F-D2364158B250}" srcOrd="2" destOrd="0" parTransId="{4783F326-9BCE-48A4-86E4-FE81CBB947B2}" sibTransId="{357BD551-527A-4C7C-869B-FD17F6C9CCC1}"/>
    <dgm:cxn modelId="{3E014FE4-2F51-4E10-B11D-DAB0201EACC3}" type="presOf" srcId="{73ED33AB-FF0B-4A45-936E-6DB020BB5C49}" destId="{892C587D-CEDB-4A33-821F-B888F66831BF}" srcOrd="0" destOrd="0" presId="urn:microsoft.com/office/officeart/2005/8/layout/hierarchy1"/>
    <dgm:cxn modelId="{3E1D901B-1047-4ABD-B02E-8E74D997BEF2}" srcId="{5DB38705-9BCC-484C-A12A-1AC14D31467A}" destId="{AB156674-865C-4138-8F57-139293B1BAB7}" srcOrd="1" destOrd="0" parTransId="{2C2CEB6E-511F-407D-AEC3-F381F9A3E5BE}" sibTransId="{B3BFFE12-8F87-46EF-9FAF-A6536C95D587}"/>
    <dgm:cxn modelId="{A29EC259-F1C9-4F4F-8E12-B279E741B7B4}" type="presOf" srcId="{3F132561-B7D6-4B65-85AC-EB7FAB35B3B3}" destId="{BD6EE481-2456-4DEB-B825-8D6A6D399E05}" srcOrd="0" destOrd="0" presId="urn:microsoft.com/office/officeart/2005/8/layout/hierarchy1"/>
    <dgm:cxn modelId="{DAD67DB5-F082-4E9C-8C7E-F11B5131653E}" type="presOf" srcId="{2C2CEB6E-511F-407D-AEC3-F381F9A3E5BE}" destId="{38F78DF0-9050-4113-92A7-1C8FB905D1D9}" srcOrd="0" destOrd="0" presId="urn:microsoft.com/office/officeart/2005/8/layout/hierarchy1"/>
    <dgm:cxn modelId="{6677B974-B766-4F91-AB37-9D5FD5ED5A6C}" type="presOf" srcId="{C45F74E6-B2D2-435F-A221-1C742661299C}" destId="{D65FCA15-8875-48CB-9B69-41F868426147}" srcOrd="0" destOrd="0" presId="urn:microsoft.com/office/officeart/2005/8/layout/hierarchy1"/>
    <dgm:cxn modelId="{C1DA0803-6A44-45BE-ABAF-61DAA170D7AB}" type="presOf" srcId="{D1BC382B-35E9-4BD7-936F-D2364158B250}" destId="{50994236-F568-4AC1-8920-2903F695746E}" srcOrd="0" destOrd="0" presId="urn:microsoft.com/office/officeart/2005/8/layout/hierarchy1"/>
    <dgm:cxn modelId="{58BDC8D2-5479-4897-9B13-9C0294BA2CA4}" type="presOf" srcId="{5DB38705-9BCC-484C-A12A-1AC14D31467A}" destId="{15C53CD6-0676-4CD5-9324-159E5F68BC4C}" srcOrd="0" destOrd="0" presId="urn:microsoft.com/office/officeart/2005/8/layout/hierarchy1"/>
    <dgm:cxn modelId="{BD0BB959-5862-4251-8B8A-66092E7FA805}" type="presOf" srcId="{AB156674-865C-4138-8F57-139293B1BAB7}" destId="{7E4594C0-C680-4C80-9BA0-112C85AF7F43}" srcOrd="0" destOrd="0" presId="urn:microsoft.com/office/officeart/2005/8/layout/hierarchy1"/>
    <dgm:cxn modelId="{CD66B180-64FF-41D2-93FC-B5E9F7FA86EC}" type="presOf" srcId="{B1E80230-AB08-4A3E-930C-C7313122ACA0}" destId="{7179DA0C-067B-4E20-A445-FF8C7D5314B4}" srcOrd="0" destOrd="0" presId="urn:microsoft.com/office/officeart/2005/8/layout/hierarchy1"/>
    <dgm:cxn modelId="{E1EEF804-F0AE-4170-A6C7-FB07869C59D9}" type="presOf" srcId="{B6FF8DD4-CAF8-4478-8448-857C5D2ACC79}" destId="{DC9CE08D-9756-4AA3-B685-2895792B5824}" srcOrd="0" destOrd="0" presId="urn:microsoft.com/office/officeart/2005/8/layout/hierarchy1"/>
    <dgm:cxn modelId="{451BD327-B1D8-4DE1-96BB-BECB33C2FC68}" srcId="{E2AA4104-27C8-49D7-A5BB-1E4D44C56BA2}" destId="{B1E80230-AB08-4A3E-930C-C7313122ACA0}" srcOrd="1" destOrd="0" parTransId="{B6FF8DD4-CAF8-4478-8448-857C5D2ACC79}" sibTransId="{5BECB6A8-AAAC-4AEC-8890-7D5733470CD8}"/>
    <dgm:cxn modelId="{13EBA77E-4C9D-41D7-85F2-6B0B8F354166}" type="presOf" srcId="{E2AA4104-27C8-49D7-A5BB-1E4D44C56BA2}" destId="{559F50C9-F7A1-4709-8E14-0F070F0FFAA6}" srcOrd="0" destOrd="0" presId="urn:microsoft.com/office/officeart/2005/8/layout/hierarchy1"/>
    <dgm:cxn modelId="{8E8CB3E6-5985-4404-A3E2-CB379A220C6B}" srcId="{0958343B-BD92-44E0-9AD3-D55809CF49D7}" destId="{5DB38705-9BCC-484C-A12A-1AC14D31467A}" srcOrd="0" destOrd="0" parTransId="{3F132561-B7D6-4B65-85AC-EB7FAB35B3B3}" sibTransId="{BBC263A7-C458-4342-ADF3-BFE7D63DD91B}"/>
    <dgm:cxn modelId="{D4176B35-F4EC-489A-930A-9CDB1C318440}" srcId="{5DB38705-9BCC-484C-A12A-1AC14D31467A}" destId="{3827641A-813F-48D3-8BCF-3540B573E3BE}" srcOrd="0" destOrd="0" parTransId="{EE6A8C62-722C-476F-A3C0-B3A56B7D1019}" sibTransId="{473A64D8-AEA1-401A-AA61-CF68E1FF1B48}"/>
    <dgm:cxn modelId="{ED7E1DC0-DB6B-41BC-825C-EA8C1C6B591C}" srcId="{E2AA4104-27C8-49D7-A5BB-1E4D44C56BA2}" destId="{B91A2032-B1FE-455F-92FD-D16275A35D4A}" srcOrd="0" destOrd="0" parTransId="{73ED33AB-FF0B-4A45-936E-6DB020BB5C49}" sibTransId="{051F0329-E063-4623-808D-90214ACA6E68}"/>
    <dgm:cxn modelId="{A0AB140D-BDE4-4B43-ACC1-461B60E485A4}" type="presOf" srcId="{3827641A-813F-48D3-8BCF-3540B573E3BE}" destId="{1432E38A-DF38-48F8-8685-EA925584761D}" srcOrd="0" destOrd="0" presId="urn:microsoft.com/office/officeart/2005/8/layout/hierarchy1"/>
    <dgm:cxn modelId="{80899871-FD0A-41FD-B510-8AB7EEDED39F}" type="presOf" srcId="{EE6A8C62-722C-476F-A3C0-B3A56B7D1019}" destId="{F166062A-6024-4144-B0BE-D11E013ADC8B}" srcOrd="0" destOrd="0" presId="urn:microsoft.com/office/officeart/2005/8/layout/hierarchy1"/>
    <dgm:cxn modelId="{C428E645-513F-4825-9DA7-0B5BA5D928A3}" srcId="{0958343B-BD92-44E0-9AD3-D55809CF49D7}" destId="{E2AA4104-27C8-49D7-A5BB-1E4D44C56BA2}" srcOrd="1" destOrd="0" parTransId="{C45F74E6-B2D2-435F-A221-1C742661299C}" sibTransId="{8C99783D-B618-4474-8C28-B97522B030B6}"/>
    <dgm:cxn modelId="{5E70B483-5712-40B1-A6AC-EB1B44E90B5B}" type="presOf" srcId="{0958343B-BD92-44E0-9AD3-D55809CF49D7}" destId="{B60F37A0-B411-49FC-B439-81EC17230000}" srcOrd="0" destOrd="0" presId="urn:microsoft.com/office/officeart/2005/8/layout/hierarchy1"/>
    <dgm:cxn modelId="{30330D8F-E3CB-4888-9D4E-B12EC70ABD5B}" srcId="{D01807BC-8004-4A25-897E-045A03DB811E}" destId="{0958343B-BD92-44E0-9AD3-D55809CF49D7}" srcOrd="0" destOrd="0" parTransId="{BCB8CC68-102C-4326-9688-607EBF8A499B}" sibTransId="{A2AEADDE-ED90-4029-AD79-2292F3B7C293}"/>
    <dgm:cxn modelId="{1BE8DED5-5B49-407C-A165-77CE4DA3454B}" type="presOf" srcId="{D01807BC-8004-4A25-897E-045A03DB811E}" destId="{497C1249-44B6-48B8-89E3-10425BD5830B}" srcOrd="0" destOrd="0" presId="urn:microsoft.com/office/officeart/2005/8/layout/hierarchy1"/>
    <dgm:cxn modelId="{F3FEBD43-60C5-48F5-8BB9-99555227F2B0}" type="presParOf" srcId="{497C1249-44B6-48B8-89E3-10425BD5830B}" destId="{0A1BEC77-DE58-4B3E-B73A-5F31D833103A}" srcOrd="0" destOrd="0" presId="urn:microsoft.com/office/officeart/2005/8/layout/hierarchy1"/>
    <dgm:cxn modelId="{41298694-77FD-4B55-948C-DC9A99D499F6}" type="presParOf" srcId="{0A1BEC77-DE58-4B3E-B73A-5F31D833103A}" destId="{619952EA-28B1-46CF-83BF-D30EF25A1CBB}" srcOrd="0" destOrd="0" presId="urn:microsoft.com/office/officeart/2005/8/layout/hierarchy1"/>
    <dgm:cxn modelId="{9E11C51A-2AC3-4990-ABA1-2FA88C6096FF}" type="presParOf" srcId="{619952EA-28B1-46CF-83BF-D30EF25A1CBB}" destId="{D425FBDE-451F-4895-A70B-82D489DE20D1}" srcOrd="0" destOrd="0" presId="urn:microsoft.com/office/officeart/2005/8/layout/hierarchy1"/>
    <dgm:cxn modelId="{456ECF73-0528-47DC-911C-A423BBC10AC7}" type="presParOf" srcId="{619952EA-28B1-46CF-83BF-D30EF25A1CBB}" destId="{B60F37A0-B411-49FC-B439-81EC17230000}" srcOrd="1" destOrd="0" presId="urn:microsoft.com/office/officeart/2005/8/layout/hierarchy1"/>
    <dgm:cxn modelId="{4A203FF1-B546-41B0-9599-3B395CE5848C}" type="presParOf" srcId="{0A1BEC77-DE58-4B3E-B73A-5F31D833103A}" destId="{41ADDBA3-FC59-49D8-BC29-A84CF25D0B31}" srcOrd="1" destOrd="0" presId="urn:microsoft.com/office/officeart/2005/8/layout/hierarchy1"/>
    <dgm:cxn modelId="{D82E1804-13E1-42D0-9095-1ECC044241C0}" type="presParOf" srcId="{41ADDBA3-FC59-49D8-BC29-A84CF25D0B31}" destId="{BD6EE481-2456-4DEB-B825-8D6A6D399E05}" srcOrd="0" destOrd="0" presId="urn:microsoft.com/office/officeart/2005/8/layout/hierarchy1"/>
    <dgm:cxn modelId="{45DFF6A6-53B2-41CC-B022-2A2902B80D59}" type="presParOf" srcId="{41ADDBA3-FC59-49D8-BC29-A84CF25D0B31}" destId="{D9995567-3FEC-42D2-8A2F-58D70617D406}" srcOrd="1" destOrd="0" presId="urn:microsoft.com/office/officeart/2005/8/layout/hierarchy1"/>
    <dgm:cxn modelId="{283166E3-0490-47C3-9C57-E9B831ACAF9B}" type="presParOf" srcId="{D9995567-3FEC-42D2-8A2F-58D70617D406}" destId="{E931A70A-741D-4F78-9959-3393AE6A90B2}" srcOrd="0" destOrd="0" presId="urn:microsoft.com/office/officeart/2005/8/layout/hierarchy1"/>
    <dgm:cxn modelId="{C118909A-1DAB-43EE-ACF1-8DC42CB04394}" type="presParOf" srcId="{E931A70A-741D-4F78-9959-3393AE6A90B2}" destId="{C3AC9E18-8B1D-498A-A71E-F550860261E5}" srcOrd="0" destOrd="0" presId="urn:microsoft.com/office/officeart/2005/8/layout/hierarchy1"/>
    <dgm:cxn modelId="{DD429A75-8768-41DD-B78A-B9E948FB2BE7}" type="presParOf" srcId="{E931A70A-741D-4F78-9959-3393AE6A90B2}" destId="{15C53CD6-0676-4CD5-9324-159E5F68BC4C}" srcOrd="1" destOrd="0" presId="urn:microsoft.com/office/officeart/2005/8/layout/hierarchy1"/>
    <dgm:cxn modelId="{0CBF982F-7E84-40D5-97C8-66A5E77C9D80}" type="presParOf" srcId="{D9995567-3FEC-42D2-8A2F-58D70617D406}" destId="{41B633FF-D7AA-461B-B670-D0AE1D450899}" srcOrd="1" destOrd="0" presId="urn:microsoft.com/office/officeart/2005/8/layout/hierarchy1"/>
    <dgm:cxn modelId="{96C4BB92-702A-47DB-BEFF-12FE62D58B6D}" type="presParOf" srcId="{41B633FF-D7AA-461B-B670-D0AE1D450899}" destId="{F166062A-6024-4144-B0BE-D11E013ADC8B}" srcOrd="0" destOrd="0" presId="urn:microsoft.com/office/officeart/2005/8/layout/hierarchy1"/>
    <dgm:cxn modelId="{63E32E6B-AB61-4543-A816-DEFFC8062132}" type="presParOf" srcId="{41B633FF-D7AA-461B-B670-D0AE1D450899}" destId="{0327CE55-718A-44C0-B897-A5CD1D6BFB19}" srcOrd="1" destOrd="0" presId="urn:microsoft.com/office/officeart/2005/8/layout/hierarchy1"/>
    <dgm:cxn modelId="{38331971-42E3-49B7-AC05-3A7720BD9A34}" type="presParOf" srcId="{0327CE55-718A-44C0-B897-A5CD1D6BFB19}" destId="{68D393C1-0EA3-4BD8-889E-009C0723E37C}" srcOrd="0" destOrd="0" presId="urn:microsoft.com/office/officeart/2005/8/layout/hierarchy1"/>
    <dgm:cxn modelId="{DB36BCD7-4A85-4A07-A530-F9F82AEEDBFF}" type="presParOf" srcId="{68D393C1-0EA3-4BD8-889E-009C0723E37C}" destId="{0A7EE483-6603-4F87-AEEE-C9DF1C89611C}" srcOrd="0" destOrd="0" presId="urn:microsoft.com/office/officeart/2005/8/layout/hierarchy1"/>
    <dgm:cxn modelId="{88B377AE-91C8-4279-9141-C2E9223D9BE4}" type="presParOf" srcId="{68D393C1-0EA3-4BD8-889E-009C0723E37C}" destId="{1432E38A-DF38-48F8-8685-EA925584761D}" srcOrd="1" destOrd="0" presId="urn:microsoft.com/office/officeart/2005/8/layout/hierarchy1"/>
    <dgm:cxn modelId="{9E17D04D-94AE-4D69-A746-31CE1641F848}" type="presParOf" srcId="{0327CE55-718A-44C0-B897-A5CD1D6BFB19}" destId="{7B745B53-8556-4F36-936D-DE38EB726EAF}" srcOrd="1" destOrd="0" presId="urn:microsoft.com/office/officeart/2005/8/layout/hierarchy1"/>
    <dgm:cxn modelId="{B5F9EA9B-FEF8-4D07-850A-A5CD2D230399}" type="presParOf" srcId="{41B633FF-D7AA-461B-B670-D0AE1D450899}" destId="{38F78DF0-9050-4113-92A7-1C8FB905D1D9}" srcOrd="2" destOrd="0" presId="urn:microsoft.com/office/officeart/2005/8/layout/hierarchy1"/>
    <dgm:cxn modelId="{A5992522-D53D-426F-A680-BC32FABAE406}" type="presParOf" srcId="{41B633FF-D7AA-461B-B670-D0AE1D450899}" destId="{8C23C1EE-EACC-4D4E-B644-5B30C5B24B6D}" srcOrd="3" destOrd="0" presId="urn:microsoft.com/office/officeart/2005/8/layout/hierarchy1"/>
    <dgm:cxn modelId="{B8772630-E79A-4000-A1F8-1792FF6CC710}" type="presParOf" srcId="{8C23C1EE-EACC-4D4E-B644-5B30C5B24B6D}" destId="{4C3149E6-4936-4015-9528-2E9CA06292A7}" srcOrd="0" destOrd="0" presId="urn:microsoft.com/office/officeart/2005/8/layout/hierarchy1"/>
    <dgm:cxn modelId="{7727B1A3-C9E2-4127-9FF1-CDAD6E89D7E2}" type="presParOf" srcId="{4C3149E6-4936-4015-9528-2E9CA06292A7}" destId="{2419A5B6-5EB8-444A-98AD-4BA1F20D2C56}" srcOrd="0" destOrd="0" presId="urn:microsoft.com/office/officeart/2005/8/layout/hierarchy1"/>
    <dgm:cxn modelId="{1864757D-E043-4878-8C69-927D2ACD05CB}" type="presParOf" srcId="{4C3149E6-4936-4015-9528-2E9CA06292A7}" destId="{7E4594C0-C680-4C80-9BA0-112C85AF7F43}" srcOrd="1" destOrd="0" presId="urn:microsoft.com/office/officeart/2005/8/layout/hierarchy1"/>
    <dgm:cxn modelId="{AE6F6CE9-2160-4BF2-B8ED-46D3E9437D42}" type="presParOf" srcId="{8C23C1EE-EACC-4D4E-B644-5B30C5B24B6D}" destId="{954613B7-BC26-4DBE-ABD3-25C2952D8F04}" srcOrd="1" destOrd="0" presId="urn:microsoft.com/office/officeart/2005/8/layout/hierarchy1"/>
    <dgm:cxn modelId="{DEF07A57-B408-4D40-8C37-4188506435FB}" type="presParOf" srcId="{41B633FF-D7AA-461B-B670-D0AE1D450899}" destId="{0D3B8A34-A0A8-4515-98E2-902C06787D93}" srcOrd="4" destOrd="0" presId="urn:microsoft.com/office/officeart/2005/8/layout/hierarchy1"/>
    <dgm:cxn modelId="{0E196AAA-F180-4AB3-B358-6E7112BE4E96}" type="presParOf" srcId="{41B633FF-D7AA-461B-B670-D0AE1D450899}" destId="{A8F6BF07-4800-430F-AE6E-EEB5A94A98ED}" srcOrd="5" destOrd="0" presId="urn:microsoft.com/office/officeart/2005/8/layout/hierarchy1"/>
    <dgm:cxn modelId="{6196218D-CC1C-4C8D-8F36-B845F5652AE3}" type="presParOf" srcId="{A8F6BF07-4800-430F-AE6E-EEB5A94A98ED}" destId="{C47230D5-A557-4C91-8E5C-B93BA37572F2}" srcOrd="0" destOrd="0" presId="urn:microsoft.com/office/officeart/2005/8/layout/hierarchy1"/>
    <dgm:cxn modelId="{24C7B613-85A3-4D97-8FFA-488ED088A0AC}" type="presParOf" srcId="{C47230D5-A557-4C91-8E5C-B93BA37572F2}" destId="{0AB468F1-39D7-4F4D-B596-DE11785D4447}" srcOrd="0" destOrd="0" presId="urn:microsoft.com/office/officeart/2005/8/layout/hierarchy1"/>
    <dgm:cxn modelId="{B005058A-74EE-4D26-8F2B-DCB30FF534FF}" type="presParOf" srcId="{C47230D5-A557-4C91-8E5C-B93BA37572F2}" destId="{50994236-F568-4AC1-8920-2903F695746E}" srcOrd="1" destOrd="0" presId="urn:microsoft.com/office/officeart/2005/8/layout/hierarchy1"/>
    <dgm:cxn modelId="{A0619ADF-12F0-4794-8870-2A97584D403C}" type="presParOf" srcId="{A8F6BF07-4800-430F-AE6E-EEB5A94A98ED}" destId="{1ECC1319-071A-4640-BC23-69C61031E1B0}" srcOrd="1" destOrd="0" presId="urn:microsoft.com/office/officeart/2005/8/layout/hierarchy1"/>
    <dgm:cxn modelId="{50EAB26D-4C0F-468A-9DF3-A6FEE8C18AF5}" type="presParOf" srcId="{41ADDBA3-FC59-49D8-BC29-A84CF25D0B31}" destId="{D65FCA15-8875-48CB-9B69-41F868426147}" srcOrd="2" destOrd="0" presId="urn:microsoft.com/office/officeart/2005/8/layout/hierarchy1"/>
    <dgm:cxn modelId="{20E048A3-D513-4556-91E2-42B11C69CB3F}" type="presParOf" srcId="{41ADDBA3-FC59-49D8-BC29-A84CF25D0B31}" destId="{FF02FB31-B05F-4626-8929-E955EA83FF91}" srcOrd="3" destOrd="0" presId="urn:microsoft.com/office/officeart/2005/8/layout/hierarchy1"/>
    <dgm:cxn modelId="{A837C168-C63D-4218-AA35-58208D9771AF}" type="presParOf" srcId="{FF02FB31-B05F-4626-8929-E955EA83FF91}" destId="{1A0F8CDC-E7E2-46B7-9519-5743D322ED3B}" srcOrd="0" destOrd="0" presId="urn:microsoft.com/office/officeart/2005/8/layout/hierarchy1"/>
    <dgm:cxn modelId="{755B517C-2C76-443A-B83F-19B32878EF90}" type="presParOf" srcId="{1A0F8CDC-E7E2-46B7-9519-5743D322ED3B}" destId="{1844E644-44B0-4DF4-8533-339E63659896}" srcOrd="0" destOrd="0" presId="urn:microsoft.com/office/officeart/2005/8/layout/hierarchy1"/>
    <dgm:cxn modelId="{E2763B4F-B6A6-4ABD-A190-65CA1BC894AC}" type="presParOf" srcId="{1A0F8CDC-E7E2-46B7-9519-5743D322ED3B}" destId="{559F50C9-F7A1-4709-8E14-0F070F0FFAA6}" srcOrd="1" destOrd="0" presId="urn:microsoft.com/office/officeart/2005/8/layout/hierarchy1"/>
    <dgm:cxn modelId="{F975A987-BD27-41B3-8171-9C994B435908}" type="presParOf" srcId="{FF02FB31-B05F-4626-8929-E955EA83FF91}" destId="{03DEDA90-9CB6-4295-A511-B74CDB8D9AD9}" srcOrd="1" destOrd="0" presId="urn:microsoft.com/office/officeart/2005/8/layout/hierarchy1"/>
    <dgm:cxn modelId="{E4CCB797-12F2-4C62-813F-942FDCF0BC17}" type="presParOf" srcId="{03DEDA90-9CB6-4295-A511-B74CDB8D9AD9}" destId="{892C587D-CEDB-4A33-821F-B888F66831BF}" srcOrd="0" destOrd="0" presId="urn:microsoft.com/office/officeart/2005/8/layout/hierarchy1"/>
    <dgm:cxn modelId="{8EAE85A9-4A5C-4B59-8102-8273261681A3}" type="presParOf" srcId="{03DEDA90-9CB6-4295-A511-B74CDB8D9AD9}" destId="{A0970655-D431-47F3-AF69-428767D082BA}" srcOrd="1" destOrd="0" presId="urn:microsoft.com/office/officeart/2005/8/layout/hierarchy1"/>
    <dgm:cxn modelId="{495DAB0E-539F-4F42-9458-0EDE45465A64}" type="presParOf" srcId="{A0970655-D431-47F3-AF69-428767D082BA}" destId="{CF1ACDE4-1F79-495A-B75E-924C3FD7A73F}" srcOrd="0" destOrd="0" presId="urn:microsoft.com/office/officeart/2005/8/layout/hierarchy1"/>
    <dgm:cxn modelId="{1BBE543E-8905-49FC-B4B2-8A4AA9AFD4D5}" type="presParOf" srcId="{CF1ACDE4-1F79-495A-B75E-924C3FD7A73F}" destId="{76CF8C5D-5940-4D00-8C5B-CE93E9195A7E}" srcOrd="0" destOrd="0" presId="urn:microsoft.com/office/officeart/2005/8/layout/hierarchy1"/>
    <dgm:cxn modelId="{6B6D603C-5926-48B9-BF10-566133D62423}" type="presParOf" srcId="{CF1ACDE4-1F79-495A-B75E-924C3FD7A73F}" destId="{D0DF88D8-3D95-4B97-B399-070A98215B2E}" srcOrd="1" destOrd="0" presId="urn:microsoft.com/office/officeart/2005/8/layout/hierarchy1"/>
    <dgm:cxn modelId="{933F226C-DB1F-47AD-8EDC-C9004C28AC6A}" type="presParOf" srcId="{A0970655-D431-47F3-AF69-428767D082BA}" destId="{82E5DA51-149C-4CD2-B48B-10D54087BD2C}" srcOrd="1" destOrd="0" presId="urn:microsoft.com/office/officeart/2005/8/layout/hierarchy1"/>
    <dgm:cxn modelId="{5A594B6F-33DF-4DC6-8D38-9C35FFD02B2A}" type="presParOf" srcId="{03DEDA90-9CB6-4295-A511-B74CDB8D9AD9}" destId="{DC9CE08D-9756-4AA3-B685-2895792B5824}" srcOrd="2" destOrd="0" presId="urn:microsoft.com/office/officeart/2005/8/layout/hierarchy1"/>
    <dgm:cxn modelId="{CD240556-8689-4E13-8559-04C460780570}" type="presParOf" srcId="{03DEDA90-9CB6-4295-A511-B74CDB8D9AD9}" destId="{A83D25AD-1BC2-4937-B89C-434842E25DF6}" srcOrd="3" destOrd="0" presId="urn:microsoft.com/office/officeart/2005/8/layout/hierarchy1"/>
    <dgm:cxn modelId="{F2FF188C-396B-4A80-A861-8C012AF94C35}" type="presParOf" srcId="{A83D25AD-1BC2-4937-B89C-434842E25DF6}" destId="{5A81766C-DD01-43FB-8987-8E092F1831E3}" srcOrd="0" destOrd="0" presId="urn:microsoft.com/office/officeart/2005/8/layout/hierarchy1"/>
    <dgm:cxn modelId="{A45AA861-7E08-4ECB-97A8-96C182336330}" type="presParOf" srcId="{5A81766C-DD01-43FB-8987-8E092F1831E3}" destId="{8C1027AB-353F-4AAF-B0BC-143EF062D774}" srcOrd="0" destOrd="0" presId="urn:microsoft.com/office/officeart/2005/8/layout/hierarchy1"/>
    <dgm:cxn modelId="{C655A938-8F9C-4742-8A60-9789294E7F51}" type="presParOf" srcId="{5A81766C-DD01-43FB-8987-8E092F1831E3}" destId="{7179DA0C-067B-4E20-A445-FF8C7D5314B4}" srcOrd="1" destOrd="0" presId="urn:microsoft.com/office/officeart/2005/8/layout/hierarchy1"/>
    <dgm:cxn modelId="{C9944DE2-25B2-486D-8453-9FFDA9306B44}" type="presParOf" srcId="{A83D25AD-1BC2-4937-B89C-434842E25DF6}" destId="{0B93205C-E7A7-4DAF-9485-0B9A0A4CF6B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DD0256-D8E0-4335-A974-6E7D29F61DCE}" type="doc">
      <dgm:prSet loTypeId="urn:microsoft.com/office/officeart/2005/8/layout/hierarchy3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D44F755-05F1-408E-A466-DB87BA8A12AD}">
      <dgm:prSet phldrT="[Текст]" custT="1"/>
      <dgm:spPr/>
      <dgm:t>
        <a:bodyPr/>
        <a:lstStyle/>
        <a:p>
          <a:r>
            <a:rPr lang="ru-RU" sz="2400" b="1" dirty="0" smtClean="0">
              <a:effectLst/>
              <a:latin typeface="Times New Roman" pitchFamily="18" charset="0"/>
            </a:rPr>
            <a:t>компактная костная ткань</a:t>
          </a:r>
          <a:endParaRPr lang="ru-RU" sz="2400" dirty="0">
            <a:effectLst/>
          </a:endParaRPr>
        </a:p>
      </dgm:t>
    </dgm:pt>
    <dgm:pt modelId="{5211E0BF-75B2-4CCE-A4F6-B3340866CFF8}" type="parTrans" cxnId="{5A76AEEC-DCAE-4DA4-89DC-160C370054BA}">
      <dgm:prSet/>
      <dgm:spPr/>
      <dgm:t>
        <a:bodyPr/>
        <a:lstStyle/>
        <a:p>
          <a:endParaRPr lang="ru-RU"/>
        </a:p>
      </dgm:t>
    </dgm:pt>
    <dgm:pt modelId="{FF8E7565-46C8-4D69-A346-E21726845B9C}" type="sibTrans" cxnId="{5A76AEEC-DCAE-4DA4-89DC-160C370054BA}">
      <dgm:prSet/>
      <dgm:spPr/>
      <dgm:t>
        <a:bodyPr/>
        <a:lstStyle/>
        <a:p>
          <a:endParaRPr lang="ru-RU"/>
        </a:p>
      </dgm:t>
    </dgm:pt>
    <dgm:pt modelId="{94F10FB3-BE0A-4AA3-BEAE-58FDA9322223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органический матрикс (около 20%)</a:t>
          </a:r>
          <a:endParaRPr lang="ru-RU" dirty="0"/>
        </a:p>
      </dgm:t>
    </dgm:pt>
    <dgm:pt modelId="{B0BD967A-7AD4-4645-BEF6-C3FE14238D8F}" type="parTrans" cxnId="{5456458B-9633-4A38-A609-C7B91961CF26}">
      <dgm:prSet/>
      <dgm:spPr/>
      <dgm:t>
        <a:bodyPr/>
        <a:lstStyle/>
        <a:p>
          <a:endParaRPr lang="ru-RU"/>
        </a:p>
      </dgm:t>
    </dgm:pt>
    <dgm:pt modelId="{76301BB5-2F0E-4532-9ED1-688C88786610}" type="sibTrans" cxnId="{5456458B-9633-4A38-A609-C7B91961CF26}">
      <dgm:prSet/>
      <dgm:spPr/>
      <dgm:t>
        <a:bodyPr/>
        <a:lstStyle/>
        <a:p>
          <a:endParaRPr lang="ru-RU"/>
        </a:p>
      </dgm:t>
    </dgm:pt>
    <dgm:pt modelId="{11FDA40E-2887-4655-9E66-6B7E5799210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неорганические </a:t>
          </a:r>
          <a:r>
            <a:rPr lang="ru-RU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hlinkClick xmlns:r="http://schemas.openxmlformats.org/officeDocument/2006/relationships" r:id="rId1"/>
            </a:rPr>
            <a:t>вещества</a:t>
          </a:r>
          <a:r>
            <a:rPr lang="ru-RU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  (70%) и воду  (10%)</a:t>
          </a:r>
        </a:p>
        <a:p>
          <a:pPr defTabSz="2000250"/>
          <a:endParaRPr lang="ru-RU" dirty="0"/>
        </a:p>
      </dgm:t>
    </dgm:pt>
    <dgm:pt modelId="{4C6118B4-2101-4C57-BCEB-D7A0AC023496}" type="parTrans" cxnId="{9A4166A9-06BF-4BAE-8D74-1B10E2F4AA8D}">
      <dgm:prSet/>
      <dgm:spPr/>
      <dgm:t>
        <a:bodyPr/>
        <a:lstStyle/>
        <a:p>
          <a:endParaRPr lang="ru-RU"/>
        </a:p>
      </dgm:t>
    </dgm:pt>
    <dgm:pt modelId="{275E3EAF-9A90-4E9C-94E8-CC23802978FF}" type="sibTrans" cxnId="{9A4166A9-06BF-4BAE-8D74-1B10E2F4AA8D}">
      <dgm:prSet/>
      <dgm:spPr/>
      <dgm:t>
        <a:bodyPr/>
        <a:lstStyle/>
        <a:p>
          <a:endParaRPr lang="ru-RU"/>
        </a:p>
      </dgm:t>
    </dgm:pt>
    <dgm:pt modelId="{14948799-9939-45A0-BE42-6AF62DE6BD36}">
      <dgm:prSet phldrT="[Текст]" custT="1"/>
      <dgm:spPr/>
      <dgm:t>
        <a:bodyPr/>
        <a:lstStyle/>
        <a:p>
          <a:r>
            <a:rPr lang="ru-RU" sz="2400" b="1" dirty="0" smtClean="0">
              <a:effectLst/>
              <a:latin typeface="Times New Roman" pitchFamily="18" charset="0"/>
            </a:rPr>
            <a:t>губчатое вещество</a:t>
          </a:r>
          <a:endParaRPr lang="ru-RU" sz="2400" dirty="0">
            <a:effectLst/>
          </a:endParaRPr>
        </a:p>
      </dgm:t>
    </dgm:pt>
    <dgm:pt modelId="{AF36A318-1E95-4080-809F-D3CC135A90D9}" type="parTrans" cxnId="{A23F4626-3B1E-43DA-BCF2-FF69675F7B41}">
      <dgm:prSet/>
      <dgm:spPr/>
      <dgm:t>
        <a:bodyPr/>
        <a:lstStyle/>
        <a:p>
          <a:endParaRPr lang="ru-RU"/>
        </a:p>
      </dgm:t>
    </dgm:pt>
    <dgm:pt modelId="{C85372BE-DBE1-4D1A-8941-B3CD3003D0A6}" type="sibTrans" cxnId="{A23F4626-3B1E-43DA-BCF2-FF69675F7B41}">
      <dgm:prSet/>
      <dgm:spPr/>
      <dgm:t>
        <a:bodyPr/>
        <a:lstStyle/>
        <a:p>
          <a:endParaRPr lang="ru-RU"/>
        </a:p>
      </dgm:t>
    </dgm:pt>
    <dgm:pt modelId="{51228A8C-2E12-414D-BD19-F0FCF5F7476F}">
      <dgm:prSet phldrT="[Текст]" custT="1"/>
      <dgm:spPr/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органических компонентов более 50%</a:t>
          </a:r>
          <a:endParaRPr lang="ru-RU" dirty="0"/>
        </a:p>
      </dgm:t>
    </dgm:pt>
    <dgm:pt modelId="{7BD6C18D-0422-43BC-980D-5F92328EF116}" type="parTrans" cxnId="{0DCD1C44-6F9C-4CD3-B678-43B88D74ECD2}">
      <dgm:prSet/>
      <dgm:spPr/>
      <dgm:t>
        <a:bodyPr/>
        <a:lstStyle/>
        <a:p>
          <a:endParaRPr lang="ru-RU"/>
        </a:p>
      </dgm:t>
    </dgm:pt>
    <dgm:pt modelId="{65C8806F-4674-4FC3-8526-E5D9D921B1CE}" type="sibTrans" cxnId="{0DCD1C44-6F9C-4CD3-B678-43B88D74ECD2}">
      <dgm:prSet/>
      <dgm:spPr/>
      <dgm:t>
        <a:bodyPr/>
        <a:lstStyle/>
        <a:p>
          <a:endParaRPr lang="ru-RU"/>
        </a:p>
      </dgm:t>
    </dgm:pt>
    <dgm:pt modelId="{70F076C8-ED2E-4673-832F-F851DE1E8EE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неорганических соединений  - 33–40%, а воды - 10% </a:t>
          </a:r>
        </a:p>
        <a:p>
          <a:pPr defTabSz="2000250"/>
          <a:endParaRPr lang="ru-RU" dirty="0"/>
        </a:p>
      </dgm:t>
    </dgm:pt>
    <dgm:pt modelId="{C20CEEE7-02CE-4D1A-967E-42E958344F6D}" type="parTrans" cxnId="{011F374D-2945-4049-8BD5-BE80CD34761A}">
      <dgm:prSet/>
      <dgm:spPr/>
      <dgm:t>
        <a:bodyPr/>
        <a:lstStyle/>
        <a:p>
          <a:endParaRPr lang="ru-RU"/>
        </a:p>
      </dgm:t>
    </dgm:pt>
    <dgm:pt modelId="{88B51330-BA52-4A27-A993-D900A77F8383}" type="sibTrans" cxnId="{011F374D-2945-4049-8BD5-BE80CD34761A}">
      <dgm:prSet/>
      <dgm:spPr/>
      <dgm:t>
        <a:bodyPr/>
        <a:lstStyle/>
        <a:p>
          <a:endParaRPr lang="ru-RU"/>
        </a:p>
      </dgm:t>
    </dgm:pt>
    <dgm:pt modelId="{7C94CFD3-0DE4-4671-9D49-540C6FEF59E0}" type="pres">
      <dgm:prSet presAssocID="{60DD0256-D8E0-4335-A974-6E7D29F61DC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F5C690F-2E09-4D10-81C2-E917D466FD37}" type="pres">
      <dgm:prSet presAssocID="{BD44F755-05F1-408E-A466-DB87BA8A12AD}" presName="root" presStyleCnt="0"/>
      <dgm:spPr/>
    </dgm:pt>
    <dgm:pt modelId="{33187370-4483-4E5E-8330-2D7317697A5B}" type="pres">
      <dgm:prSet presAssocID="{BD44F755-05F1-408E-A466-DB87BA8A12AD}" presName="rootComposite" presStyleCnt="0"/>
      <dgm:spPr/>
    </dgm:pt>
    <dgm:pt modelId="{80763895-DE71-49FB-BA13-CADC08A2C4D4}" type="pres">
      <dgm:prSet presAssocID="{BD44F755-05F1-408E-A466-DB87BA8A12AD}" presName="rootText" presStyleLbl="node1" presStyleIdx="0" presStyleCnt="2"/>
      <dgm:spPr/>
      <dgm:t>
        <a:bodyPr/>
        <a:lstStyle/>
        <a:p>
          <a:endParaRPr lang="ru-RU"/>
        </a:p>
      </dgm:t>
    </dgm:pt>
    <dgm:pt modelId="{C95E8A4D-4FBA-4480-9D5C-149E0FAF654A}" type="pres">
      <dgm:prSet presAssocID="{BD44F755-05F1-408E-A466-DB87BA8A12AD}" presName="rootConnector" presStyleLbl="node1" presStyleIdx="0" presStyleCnt="2"/>
      <dgm:spPr/>
      <dgm:t>
        <a:bodyPr/>
        <a:lstStyle/>
        <a:p>
          <a:endParaRPr lang="ru-RU"/>
        </a:p>
      </dgm:t>
    </dgm:pt>
    <dgm:pt modelId="{40B831D4-1D18-4920-A955-5A4CF476B119}" type="pres">
      <dgm:prSet presAssocID="{BD44F755-05F1-408E-A466-DB87BA8A12AD}" presName="childShape" presStyleCnt="0"/>
      <dgm:spPr/>
    </dgm:pt>
    <dgm:pt modelId="{F428693F-D16D-4330-9575-5AF568B4F3AA}" type="pres">
      <dgm:prSet presAssocID="{B0BD967A-7AD4-4645-BEF6-C3FE14238D8F}" presName="Name13" presStyleLbl="parChTrans1D2" presStyleIdx="0" presStyleCnt="4"/>
      <dgm:spPr/>
      <dgm:t>
        <a:bodyPr/>
        <a:lstStyle/>
        <a:p>
          <a:endParaRPr lang="ru-RU"/>
        </a:p>
      </dgm:t>
    </dgm:pt>
    <dgm:pt modelId="{79701C8A-AB0A-4213-8DA6-F79CD385F9AD}" type="pres">
      <dgm:prSet presAssocID="{94F10FB3-BE0A-4AA3-BEAE-58FDA9322223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98CEB3-2342-423D-962D-9E600C62FD6C}" type="pres">
      <dgm:prSet presAssocID="{4C6118B4-2101-4C57-BCEB-D7A0AC023496}" presName="Name13" presStyleLbl="parChTrans1D2" presStyleIdx="1" presStyleCnt="4"/>
      <dgm:spPr/>
      <dgm:t>
        <a:bodyPr/>
        <a:lstStyle/>
        <a:p>
          <a:endParaRPr lang="ru-RU"/>
        </a:p>
      </dgm:t>
    </dgm:pt>
    <dgm:pt modelId="{4039797D-5262-4283-813B-9A28CB9FF071}" type="pres">
      <dgm:prSet presAssocID="{11FDA40E-2887-4655-9E66-6B7E57992106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8A7899-6A85-418D-8B8E-DCB1154D5696}" type="pres">
      <dgm:prSet presAssocID="{14948799-9939-45A0-BE42-6AF62DE6BD36}" presName="root" presStyleCnt="0"/>
      <dgm:spPr/>
    </dgm:pt>
    <dgm:pt modelId="{09B0A7F9-7294-4038-B68C-BD1E1FC01621}" type="pres">
      <dgm:prSet presAssocID="{14948799-9939-45A0-BE42-6AF62DE6BD36}" presName="rootComposite" presStyleCnt="0"/>
      <dgm:spPr/>
    </dgm:pt>
    <dgm:pt modelId="{CB548089-E64D-40EA-97A8-81DD29CDF35B}" type="pres">
      <dgm:prSet presAssocID="{14948799-9939-45A0-BE42-6AF62DE6BD36}" presName="rootText" presStyleLbl="node1" presStyleIdx="1" presStyleCnt="2"/>
      <dgm:spPr/>
      <dgm:t>
        <a:bodyPr/>
        <a:lstStyle/>
        <a:p>
          <a:endParaRPr lang="ru-RU"/>
        </a:p>
      </dgm:t>
    </dgm:pt>
    <dgm:pt modelId="{E9DE22CA-2F5F-424D-9EE5-50F71B21DB21}" type="pres">
      <dgm:prSet presAssocID="{14948799-9939-45A0-BE42-6AF62DE6BD36}" presName="rootConnector" presStyleLbl="node1" presStyleIdx="1" presStyleCnt="2"/>
      <dgm:spPr/>
      <dgm:t>
        <a:bodyPr/>
        <a:lstStyle/>
        <a:p>
          <a:endParaRPr lang="ru-RU"/>
        </a:p>
      </dgm:t>
    </dgm:pt>
    <dgm:pt modelId="{6A77E59A-D249-41B2-8801-C80415D6EC27}" type="pres">
      <dgm:prSet presAssocID="{14948799-9939-45A0-BE42-6AF62DE6BD36}" presName="childShape" presStyleCnt="0"/>
      <dgm:spPr/>
    </dgm:pt>
    <dgm:pt modelId="{15D679E8-D35F-4EF1-B687-6BD2DCCD9AA2}" type="pres">
      <dgm:prSet presAssocID="{7BD6C18D-0422-43BC-980D-5F92328EF116}" presName="Name13" presStyleLbl="parChTrans1D2" presStyleIdx="2" presStyleCnt="4"/>
      <dgm:spPr/>
      <dgm:t>
        <a:bodyPr/>
        <a:lstStyle/>
        <a:p>
          <a:endParaRPr lang="ru-RU"/>
        </a:p>
      </dgm:t>
    </dgm:pt>
    <dgm:pt modelId="{6E083125-8B61-4F89-AE3E-A2F10E4C3159}" type="pres">
      <dgm:prSet presAssocID="{51228A8C-2E12-414D-BD19-F0FCF5F7476F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308F9D-75FA-4AF5-B200-6669D5238452}" type="pres">
      <dgm:prSet presAssocID="{C20CEEE7-02CE-4D1A-967E-42E958344F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50E96F70-65B1-4CA6-BB61-0B0837E45755}" type="pres">
      <dgm:prSet presAssocID="{70F076C8-ED2E-4673-832F-F851DE1E8EE4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35D886-610F-4ACC-8FE7-EF91DABDBBBD}" type="presOf" srcId="{B0BD967A-7AD4-4645-BEF6-C3FE14238D8F}" destId="{F428693F-D16D-4330-9575-5AF568B4F3AA}" srcOrd="0" destOrd="0" presId="urn:microsoft.com/office/officeart/2005/8/layout/hierarchy3"/>
    <dgm:cxn modelId="{0DCD1C44-6F9C-4CD3-B678-43B88D74ECD2}" srcId="{14948799-9939-45A0-BE42-6AF62DE6BD36}" destId="{51228A8C-2E12-414D-BD19-F0FCF5F7476F}" srcOrd="0" destOrd="0" parTransId="{7BD6C18D-0422-43BC-980D-5F92328EF116}" sibTransId="{65C8806F-4674-4FC3-8526-E5D9D921B1CE}"/>
    <dgm:cxn modelId="{3C2DFBAF-92A4-4FA1-8F5C-CB0C3BA11FDD}" type="presOf" srcId="{14948799-9939-45A0-BE42-6AF62DE6BD36}" destId="{CB548089-E64D-40EA-97A8-81DD29CDF35B}" srcOrd="0" destOrd="0" presId="urn:microsoft.com/office/officeart/2005/8/layout/hierarchy3"/>
    <dgm:cxn modelId="{9679524D-3978-4AED-B4E9-00668CC082EF}" type="presOf" srcId="{C20CEEE7-02CE-4D1A-967E-42E958344F6D}" destId="{62308F9D-75FA-4AF5-B200-6669D5238452}" srcOrd="0" destOrd="0" presId="urn:microsoft.com/office/officeart/2005/8/layout/hierarchy3"/>
    <dgm:cxn modelId="{7BDAF690-AD54-4B3B-9651-983F60EF31AC}" type="presOf" srcId="{60DD0256-D8E0-4335-A974-6E7D29F61DCE}" destId="{7C94CFD3-0DE4-4671-9D49-540C6FEF59E0}" srcOrd="0" destOrd="0" presId="urn:microsoft.com/office/officeart/2005/8/layout/hierarchy3"/>
    <dgm:cxn modelId="{5A76AEEC-DCAE-4DA4-89DC-160C370054BA}" srcId="{60DD0256-D8E0-4335-A974-6E7D29F61DCE}" destId="{BD44F755-05F1-408E-A466-DB87BA8A12AD}" srcOrd="0" destOrd="0" parTransId="{5211E0BF-75B2-4CCE-A4F6-B3340866CFF8}" sibTransId="{FF8E7565-46C8-4D69-A346-E21726845B9C}"/>
    <dgm:cxn modelId="{84CA1173-287E-41A6-AA69-602E14D41F6D}" type="presOf" srcId="{BD44F755-05F1-408E-A466-DB87BA8A12AD}" destId="{C95E8A4D-4FBA-4480-9D5C-149E0FAF654A}" srcOrd="1" destOrd="0" presId="urn:microsoft.com/office/officeart/2005/8/layout/hierarchy3"/>
    <dgm:cxn modelId="{64A3139F-5E9D-4416-BA88-151E1429706D}" type="presOf" srcId="{7BD6C18D-0422-43BC-980D-5F92328EF116}" destId="{15D679E8-D35F-4EF1-B687-6BD2DCCD9AA2}" srcOrd="0" destOrd="0" presId="urn:microsoft.com/office/officeart/2005/8/layout/hierarchy3"/>
    <dgm:cxn modelId="{70701652-7401-428D-AF31-789ED8B17E76}" type="presOf" srcId="{11FDA40E-2887-4655-9E66-6B7E57992106}" destId="{4039797D-5262-4283-813B-9A28CB9FF071}" srcOrd="0" destOrd="0" presId="urn:microsoft.com/office/officeart/2005/8/layout/hierarchy3"/>
    <dgm:cxn modelId="{6C6F02CA-1821-40A6-93F5-2EEAAE10D0AC}" type="presOf" srcId="{70F076C8-ED2E-4673-832F-F851DE1E8EE4}" destId="{50E96F70-65B1-4CA6-BB61-0B0837E45755}" srcOrd="0" destOrd="0" presId="urn:microsoft.com/office/officeart/2005/8/layout/hierarchy3"/>
    <dgm:cxn modelId="{26C6AFEA-27C1-4409-9A7A-A7CFCEFCE63A}" type="presOf" srcId="{14948799-9939-45A0-BE42-6AF62DE6BD36}" destId="{E9DE22CA-2F5F-424D-9EE5-50F71B21DB21}" srcOrd="1" destOrd="0" presId="urn:microsoft.com/office/officeart/2005/8/layout/hierarchy3"/>
    <dgm:cxn modelId="{929A9DDC-47AF-47A2-834F-C84A0B932CB2}" type="presOf" srcId="{BD44F755-05F1-408E-A466-DB87BA8A12AD}" destId="{80763895-DE71-49FB-BA13-CADC08A2C4D4}" srcOrd="0" destOrd="0" presId="urn:microsoft.com/office/officeart/2005/8/layout/hierarchy3"/>
    <dgm:cxn modelId="{011F374D-2945-4049-8BD5-BE80CD34761A}" srcId="{14948799-9939-45A0-BE42-6AF62DE6BD36}" destId="{70F076C8-ED2E-4673-832F-F851DE1E8EE4}" srcOrd="1" destOrd="0" parTransId="{C20CEEE7-02CE-4D1A-967E-42E958344F6D}" sibTransId="{88B51330-BA52-4A27-A993-D900A77F8383}"/>
    <dgm:cxn modelId="{CA39D46E-CFB5-40E9-BA29-68769028334A}" type="presOf" srcId="{4C6118B4-2101-4C57-BCEB-D7A0AC023496}" destId="{4898CEB3-2342-423D-962D-9E600C62FD6C}" srcOrd="0" destOrd="0" presId="urn:microsoft.com/office/officeart/2005/8/layout/hierarchy3"/>
    <dgm:cxn modelId="{90607C94-9C58-4421-91DC-C379F632D732}" type="presOf" srcId="{51228A8C-2E12-414D-BD19-F0FCF5F7476F}" destId="{6E083125-8B61-4F89-AE3E-A2F10E4C3159}" srcOrd="0" destOrd="0" presId="urn:microsoft.com/office/officeart/2005/8/layout/hierarchy3"/>
    <dgm:cxn modelId="{A23F4626-3B1E-43DA-BCF2-FF69675F7B41}" srcId="{60DD0256-D8E0-4335-A974-6E7D29F61DCE}" destId="{14948799-9939-45A0-BE42-6AF62DE6BD36}" srcOrd="1" destOrd="0" parTransId="{AF36A318-1E95-4080-809F-D3CC135A90D9}" sibTransId="{C85372BE-DBE1-4D1A-8941-B3CD3003D0A6}"/>
    <dgm:cxn modelId="{1C8B4E62-ABB8-4559-B7D3-28D17FE5FFED}" type="presOf" srcId="{94F10FB3-BE0A-4AA3-BEAE-58FDA9322223}" destId="{79701C8A-AB0A-4213-8DA6-F79CD385F9AD}" srcOrd="0" destOrd="0" presId="urn:microsoft.com/office/officeart/2005/8/layout/hierarchy3"/>
    <dgm:cxn modelId="{5456458B-9633-4A38-A609-C7B91961CF26}" srcId="{BD44F755-05F1-408E-A466-DB87BA8A12AD}" destId="{94F10FB3-BE0A-4AA3-BEAE-58FDA9322223}" srcOrd="0" destOrd="0" parTransId="{B0BD967A-7AD4-4645-BEF6-C3FE14238D8F}" sibTransId="{76301BB5-2F0E-4532-9ED1-688C88786610}"/>
    <dgm:cxn modelId="{9A4166A9-06BF-4BAE-8D74-1B10E2F4AA8D}" srcId="{BD44F755-05F1-408E-A466-DB87BA8A12AD}" destId="{11FDA40E-2887-4655-9E66-6B7E57992106}" srcOrd="1" destOrd="0" parTransId="{4C6118B4-2101-4C57-BCEB-D7A0AC023496}" sibTransId="{275E3EAF-9A90-4E9C-94E8-CC23802978FF}"/>
    <dgm:cxn modelId="{9F52BDC7-54A8-4F17-BD86-BFD54978C4DB}" type="presParOf" srcId="{7C94CFD3-0DE4-4671-9D49-540C6FEF59E0}" destId="{1F5C690F-2E09-4D10-81C2-E917D466FD37}" srcOrd="0" destOrd="0" presId="urn:microsoft.com/office/officeart/2005/8/layout/hierarchy3"/>
    <dgm:cxn modelId="{7B5432A5-930F-4D8E-AF84-C7B2C0A7FBE1}" type="presParOf" srcId="{1F5C690F-2E09-4D10-81C2-E917D466FD37}" destId="{33187370-4483-4E5E-8330-2D7317697A5B}" srcOrd="0" destOrd="0" presId="urn:microsoft.com/office/officeart/2005/8/layout/hierarchy3"/>
    <dgm:cxn modelId="{62545788-6C7F-4C31-B691-AE99E89C1238}" type="presParOf" srcId="{33187370-4483-4E5E-8330-2D7317697A5B}" destId="{80763895-DE71-49FB-BA13-CADC08A2C4D4}" srcOrd="0" destOrd="0" presId="urn:microsoft.com/office/officeart/2005/8/layout/hierarchy3"/>
    <dgm:cxn modelId="{8C7CAED3-0A80-405D-A0D1-E469635C19B1}" type="presParOf" srcId="{33187370-4483-4E5E-8330-2D7317697A5B}" destId="{C95E8A4D-4FBA-4480-9D5C-149E0FAF654A}" srcOrd="1" destOrd="0" presId="urn:microsoft.com/office/officeart/2005/8/layout/hierarchy3"/>
    <dgm:cxn modelId="{E4FFBD60-E8AB-4340-A8BE-5B54FACAB9AA}" type="presParOf" srcId="{1F5C690F-2E09-4D10-81C2-E917D466FD37}" destId="{40B831D4-1D18-4920-A955-5A4CF476B119}" srcOrd="1" destOrd="0" presId="urn:microsoft.com/office/officeart/2005/8/layout/hierarchy3"/>
    <dgm:cxn modelId="{AA8A697D-61DD-49A2-8B67-8F895CB36EEE}" type="presParOf" srcId="{40B831D4-1D18-4920-A955-5A4CF476B119}" destId="{F428693F-D16D-4330-9575-5AF568B4F3AA}" srcOrd="0" destOrd="0" presId="urn:microsoft.com/office/officeart/2005/8/layout/hierarchy3"/>
    <dgm:cxn modelId="{867F56B0-1F5E-4836-AB90-780CEA3DC3F6}" type="presParOf" srcId="{40B831D4-1D18-4920-A955-5A4CF476B119}" destId="{79701C8A-AB0A-4213-8DA6-F79CD385F9AD}" srcOrd="1" destOrd="0" presId="urn:microsoft.com/office/officeart/2005/8/layout/hierarchy3"/>
    <dgm:cxn modelId="{7C605FCA-B9BD-41EC-B81E-0FBC48BE0A63}" type="presParOf" srcId="{40B831D4-1D18-4920-A955-5A4CF476B119}" destId="{4898CEB3-2342-423D-962D-9E600C62FD6C}" srcOrd="2" destOrd="0" presId="urn:microsoft.com/office/officeart/2005/8/layout/hierarchy3"/>
    <dgm:cxn modelId="{AD3A6521-028C-488A-9FA4-F95F47D38EE7}" type="presParOf" srcId="{40B831D4-1D18-4920-A955-5A4CF476B119}" destId="{4039797D-5262-4283-813B-9A28CB9FF071}" srcOrd="3" destOrd="0" presId="urn:microsoft.com/office/officeart/2005/8/layout/hierarchy3"/>
    <dgm:cxn modelId="{88BE7ED6-063A-4ABF-94D4-30C9C609C6FE}" type="presParOf" srcId="{7C94CFD3-0DE4-4671-9D49-540C6FEF59E0}" destId="{9C8A7899-6A85-418D-8B8E-DCB1154D5696}" srcOrd="1" destOrd="0" presId="urn:microsoft.com/office/officeart/2005/8/layout/hierarchy3"/>
    <dgm:cxn modelId="{E425F027-CA46-4857-8D7E-004FC999A88C}" type="presParOf" srcId="{9C8A7899-6A85-418D-8B8E-DCB1154D5696}" destId="{09B0A7F9-7294-4038-B68C-BD1E1FC01621}" srcOrd="0" destOrd="0" presId="urn:microsoft.com/office/officeart/2005/8/layout/hierarchy3"/>
    <dgm:cxn modelId="{F541050F-F4E5-48BB-BBC9-FE9B2ADE9EEF}" type="presParOf" srcId="{09B0A7F9-7294-4038-B68C-BD1E1FC01621}" destId="{CB548089-E64D-40EA-97A8-81DD29CDF35B}" srcOrd="0" destOrd="0" presId="urn:microsoft.com/office/officeart/2005/8/layout/hierarchy3"/>
    <dgm:cxn modelId="{66BEA7C8-31CD-4795-B18F-6283415E8598}" type="presParOf" srcId="{09B0A7F9-7294-4038-B68C-BD1E1FC01621}" destId="{E9DE22CA-2F5F-424D-9EE5-50F71B21DB21}" srcOrd="1" destOrd="0" presId="urn:microsoft.com/office/officeart/2005/8/layout/hierarchy3"/>
    <dgm:cxn modelId="{E7109184-58CC-42B6-BF4B-7F03BD204FA6}" type="presParOf" srcId="{9C8A7899-6A85-418D-8B8E-DCB1154D5696}" destId="{6A77E59A-D249-41B2-8801-C80415D6EC27}" srcOrd="1" destOrd="0" presId="urn:microsoft.com/office/officeart/2005/8/layout/hierarchy3"/>
    <dgm:cxn modelId="{26596F26-D80E-40D4-A3E3-560AB34B3BC0}" type="presParOf" srcId="{6A77E59A-D249-41B2-8801-C80415D6EC27}" destId="{15D679E8-D35F-4EF1-B687-6BD2DCCD9AA2}" srcOrd="0" destOrd="0" presId="urn:microsoft.com/office/officeart/2005/8/layout/hierarchy3"/>
    <dgm:cxn modelId="{7ACB698D-5DDF-47F0-B186-E45B7A6F6EA0}" type="presParOf" srcId="{6A77E59A-D249-41B2-8801-C80415D6EC27}" destId="{6E083125-8B61-4F89-AE3E-A2F10E4C3159}" srcOrd="1" destOrd="0" presId="urn:microsoft.com/office/officeart/2005/8/layout/hierarchy3"/>
    <dgm:cxn modelId="{C22CDAA0-CDCD-4F53-911C-6F89B9A69764}" type="presParOf" srcId="{6A77E59A-D249-41B2-8801-C80415D6EC27}" destId="{62308F9D-75FA-4AF5-B200-6669D5238452}" srcOrd="2" destOrd="0" presId="urn:microsoft.com/office/officeart/2005/8/layout/hierarchy3"/>
    <dgm:cxn modelId="{17E4373A-AFD5-44E5-8135-A5B356DA18AF}" type="presParOf" srcId="{6A77E59A-D249-41B2-8801-C80415D6EC27}" destId="{50E96F70-65B1-4CA6-BB61-0B0837E4575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3271C-4DC8-42A9-8BF4-8B06CFE2945B}">
      <dsp:nvSpPr>
        <dsp:cNvPr id="0" name=""/>
        <dsp:cNvSpPr/>
      </dsp:nvSpPr>
      <dsp:spPr>
        <a:xfrm>
          <a:off x="0" y="0"/>
          <a:ext cx="5214973" cy="5214973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559A4-D8A3-42E7-B566-D5ADB9D4D675}">
      <dsp:nvSpPr>
        <dsp:cNvPr id="0" name=""/>
        <dsp:cNvSpPr/>
      </dsp:nvSpPr>
      <dsp:spPr>
        <a:xfrm>
          <a:off x="2448854" y="314623"/>
          <a:ext cx="3389733" cy="6595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Формообразующая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81052" y="346821"/>
        <a:ext cx="3325337" cy="595177"/>
      </dsp:txXfrm>
    </dsp:sp>
    <dsp:sp modelId="{807F2A5B-18C2-4E75-A4D8-F8850290F92F}">
      <dsp:nvSpPr>
        <dsp:cNvPr id="0" name=""/>
        <dsp:cNvSpPr/>
      </dsp:nvSpPr>
      <dsp:spPr>
        <a:xfrm>
          <a:off x="2448854" y="1138843"/>
          <a:ext cx="3389733" cy="6744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Опорно-механическая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81777" y="1171766"/>
        <a:ext cx="3323887" cy="608584"/>
      </dsp:txXfrm>
    </dsp:sp>
    <dsp:sp modelId="{DC2C7CE3-0D29-4732-BEF4-E119265E3B4F}">
      <dsp:nvSpPr>
        <dsp:cNvPr id="0" name=""/>
        <dsp:cNvSpPr/>
      </dsp:nvSpPr>
      <dsp:spPr>
        <a:xfrm>
          <a:off x="2448854" y="1938358"/>
          <a:ext cx="3389733" cy="6008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Защитная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78185" y="1967689"/>
        <a:ext cx="3331071" cy="542185"/>
      </dsp:txXfrm>
    </dsp:sp>
    <dsp:sp modelId="{CE3D0696-EF15-410E-879C-41FA87567F2F}">
      <dsp:nvSpPr>
        <dsp:cNvPr id="0" name=""/>
        <dsp:cNvSpPr/>
      </dsp:nvSpPr>
      <dsp:spPr>
        <a:xfrm>
          <a:off x="2448854" y="2679470"/>
          <a:ext cx="3389733" cy="67281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Участие в водно-минеральном обмене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81698" y="2712314"/>
        <a:ext cx="3324045" cy="607123"/>
      </dsp:txXfrm>
    </dsp:sp>
    <dsp:sp modelId="{D2C862E0-3EA9-481D-8FEB-901703DAA0CE}">
      <dsp:nvSpPr>
        <dsp:cNvPr id="0" name=""/>
        <dsp:cNvSpPr/>
      </dsp:nvSpPr>
      <dsp:spPr>
        <a:xfrm>
          <a:off x="2448854" y="3455548"/>
          <a:ext cx="3389733" cy="71227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Способность к непрерывному росту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83624" y="3490318"/>
        <a:ext cx="3320193" cy="642731"/>
      </dsp:txXfrm>
    </dsp:sp>
    <dsp:sp modelId="{48A5212A-5E8B-4475-BAF3-010F6EC6D933}">
      <dsp:nvSpPr>
        <dsp:cNvPr id="0" name=""/>
        <dsp:cNvSpPr/>
      </dsp:nvSpPr>
      <dsp:spPr>
        <a:xfrm>
          <a:off x="2448854" y="4282227"/>
          <a:ext cx="3389733" cy="6138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Низкий уровень метаболизма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78821" y="4312194"/>
        <a:ext cx="3329799" cy="55395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12D82-D198-4CF6-B323-5544A50489A4}">
      <dsp:nvSpPr>
        <dsp:cNvPr id="0" name=""/>
        <dsp:cNvSpPr/>
      </dsp:nvSpPr>
      <dsp:spPr>
        <a:xfrm rot="5400000">
          <a:off x="-222429" y="225592"/>
          <a:ext cx="1482862" cy="103800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СТГ, пролактин, инсулин и андрогены </a:t>
          </a:r>
          <a:endParaRPr lang="ru-RU" sz="1400" kern="1200" dirty="0">
            <a:solidFill>
              <a:schemeClr val="tx1"/>
            </a:solidFill>
          </a:endParaRPr>
        </a:p>
      </dsp:txBody>
      <dsp:txXfrm rot="-5400000">
        <a:off x="0" y="522165"/>
        <a:ext cx="1038004" cy="444858"/>
      </dsp:txXfrm>
    </dsp:sp>
    <dsp:sp modelId="{F06ACA2A-38DF-4733-AEE6-404F88522AB0}">
      <dsp:nvSpPr>
        <dsp:cNvPr id="0" name=""/>
        <dsp:cNvSpPr/>
      </dsp:nvSpPr>
      <dsp:spPr>
        <a:xfrm rot="5400000">
          <a:off x="4465974" y="-3424806"/>
          <a:ext cx="964367" cy="78203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Способствуют синтезу </a:t>
          </a:r>
          <a:r>
            <a:rPr lang="ru-RU" sz="1900" kern="1200" dirty="0" err="1" smtClean="0">
              <a:latin typeface="Times New Roman" pitchFamily="18" charset="0"/>
              <a:cs typeface="Times New Roman" pitchFamily="18" charset="0"/>
            </a:rPr>
            <a:t>остеоида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. Инсулин стимулирует деление клеток,  КЛ1 и НКБ, усиливает действие фактор роста скелета (ФРС).</a:t>
          </a:r>
        </a:p>
        <a:p>
          <a:pPr marL="228600" lvl="1" indent="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 rot="-5400000">
        <a:off x="1038005" y="50240"/>
        <a:ext cx="7773230" cy="870213"/>
      </dsp:txXfrm>
    </dsp:sp>
    <dsp:sp modelId="{42FB0037-7565-4244-944B-4A34421825CF}">
      <dsp:nvSpPr>
        <dsp:cNvPr id="0" name=""/>
        <dsp:cNvSpPr/>
      </dsp:nvSpPr>
      <dsp:spPr>
        <a:xfrm rot="5400000">
          <a:off x="-222429" y="1512997"/>
          <a:ext cx="1482862" cy="1038004"/>
        </a:xfrm>
        <a:prstGeom prst="chevron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Глюкагон</a:t>
          </a:r>
          <a:endParaRPr lang="ru-RU" sz="1400" kern="1200" dirty="0">
            <a:solidFill>
              <a:schemeClr val="tx1"/>
            </a:solidFill>
          </a:endParaRPr>
        </a:p>
      </dsp:txBody>
      <dsp:txXfrm rot="-5400000">
        <a:off x="0" y="1809570"/>
        <a:ext cx="1038004" cy="444858"/>
      </dsp:txXfrm>
    </dsp:sp>
    <dsp:sp modelId="{C3E9B428-1BFD-40CB-A0DB-2DEB7E607B4B}">
      <dsp:nvSpPr>
        <dsp:cNvPr id="0" name=""/>
        <dsp:cNvSpPr/>
      </dsp:nvSpPr>
      <dsp:spPr>
        <a:xfrm rot="5400000">
          <a:off x="4466227" y="-2137654"/>
          <a:ext cx="963860" cy="78203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Стимулирует секрецию </a:t>
          </a:r>
          <a:r>
            <a:rPr lang="ru-RU" sz="1900" kern="1200" dirty="0" err="1" smtClean="0">
              <a:latin typeface="Times New Roman" pitchFamily="18" charset="0"/>
              <a:cs typeface="Times New Roman" pitchFamily="18" charset="0"/>
            </a:rPr>
            <a:t>кальцитонина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 (КТ).</a:t>
          </a:r>
          <a:endParaRPr lang="ru-RU" sz="1900" kern="1200" dirty="0"/>
        </a:p>
      </dsp:txBody>
      <dsp:txXfrm rot="-5400000">
        <a:off x="1038004" y="1337621"/>
        <a:ext cx="7773255" cy="869756"/>
      </dsp:txXfrm>
    </dsp:sp>
    <dsp:sp modelId="{3EF600E2-1A07-4812-A0CF-71DC593A678F}">
      <dsp:nvSpPr>
        <dsp:cNvPr id="0" name=""/>
        <dsp:cNvSpPr/>
      </dsp:nvSpPr>
      <dsp:spPr>
        <a:xfrm rot="5400000">
          <a:off x="-222429" y="2800403"/>
          <a:ext cx="1482862" cy="1038004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Глюкокортикоиды</a:t>
          </a:r>
          <a:endParaRPr lang="ru-RU" sz="1400" kern="1200" dirty="0">
            <a:solidFill>
              <a:schemeClr val="tx1"/>
            </a:solidFill>
          </a:endParaRPr>
        </a:p>
      </dsp:txBody>
      <dsp:txXfrm rot="-5400000">
        <a:off x="0" y="3096976"/>
        <a:ext cx="1038004" cy="444858"/>
      </dsp:txXfrm>
    </dsp:sp>
    <dsp:sp modelId="{69E0C4FF-2C7F-41EB-85C3-D459A9365932}">
      <dsp:nvSpPr>
        <dsp:cNvPr id="0" name=""/>
        <dsp:cNvSpPr/>
      </dsp:nvSpPr>
      <dsp:spPr>
        <a:xfrm rot="5400000">
          <a:off x="4466227" y="-850249"/>
          <a:ext cx="963860" cy="78203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Снижают в костях синтез коллагена, а также, препятствуя действию КТ в кишечнике, уменьшают почечную </a:t>
          </a:r>
          <a:r>
            <a:rPr lang="ru-RU" sz="1900" kern="1200" dirty="0" err="1" smtClean="0">
              <a:latin typeface="Times New Roman" pitchFamily="18" charset="0"/>
              <a:cs typeface="Times New Roman" pitchFamily="18" charset="0"/>
            </a:rPr>
            <a:t>реабсорбцию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 кальция, способствуют потере этого иона и </a:t>
          </a:r>
          <a:r>
            <a:rPr lang="ru-RU" sz="1900" kern="1200" dirty="0" err="1" smtClean="0">
              <a:latin typeface="Times New Roman" pitchFamily="18" charset="0"/>
              <a:cs typeface="Times New Roman" pitchFamily="18" charset="0"/>
            </a:rPr>
            <a:t>остеопорозу</a:t>
          </a:r>
          <a:r>
            <a:rPr lang="ru-RU" sz="19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900" kern="1200" dirty="0"/>
        </a:p>
      </dsp:txBody>
      <dsp:txXfrm rot="-5400000">
        <a:off x="1038004" y="2625026"/>
        <a:ext cx="7773255" cy="8697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12D82-D198-4CF6-B323-5544A50489A4}">
      <dsp:nvSpPr>
        <dsp:cNvPr id="0" name=""/>
        <dsp:cNvSpPr/>
      </dsp:nvSpPr>
      <dsp:spPr>
        <a:xfrm rot="5400000">
          <a:off x="-453885" y="461283"/>
          <a:ext cx="3025901" cy="211813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Эстрогены </a:t>
          </a:r>
          <a:endParaRPr lang="ru-RU" sz="2400" kern="1200" dirty="0">
            <a:solidFill>
              <a:schemeClr val="tx1"/>
            </a:solidFill>
          </a:endParaRPr>
        </a:p>
      </dsp:txBody>
      <dsp:txXfrm rot="-5400000">
        <a:off x="1" y="1066464"/>
        <a:ext cx="2118131" cy="907770"/>
      </dsp:txXfrm>
    </dsp:sp>
    <dsp:sp modelId="{F06ACA2A-38DF-4733-AEE6-404F88522AB0}">
      <dsp:nvSpPr>
        <dsp:cNvPr id="0" name=""/>
        <dsp:cNvSpPr/>
      </dsp:nvSpPr>
      <dsp:spPr>
        <a:xfrm rot="5400000">
          <a:off x="4539390" y="-2379274"/>
          <a:ext cx="1897662" cy="67401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Способствуют синтезу </a:t>
          </a:r>
          <a:r>
            <a:rPr lang="ru-RU" sz="1600" b="0" kern="1200" dirty="0" err="1" smtClean="0">
              <a:latin typeface="Times New Roman" pitchFamily="18" charset="0"/>
              <a:cs typeface="Times New Roman" pitchFamily="18" charset="0"/>
            </a:rPr>
            <a:t>остеоида</a:t>
          </a: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 и отложению кальция в костях. В остеобластах усиливают синтез КЛ1, активность ЩФ  и </a:t>
          </a:r>
          <a:r>
            <a:rPr lang="ru-RU" sz="1600" b="0" kern="1200" dirty="0" err="1" smtClean="0">
              <a:latin typeface="Times New Roman" pitchFamily="18" charset="0"/>
              <a:cs typeface="Times New Roman" pitchFamily="18" charset="0"/>
            </a:rPr>
            <a:t>остеопонтина</a:t>
          </a: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. Активно стимулируют дифференцировки </a:t>
          </a:r>
          <a:r>
            <a:rPr lang="ru-RU" sz="1600" b="0" kern="1200" dirty="0" err="1" smtClean="0">
              <a:latin typeface="Times New Roman" pitchFamily="18" charset="0"/>
              <a:cs typeface="Times New Roman" pitchFamily="18" charset="0"/>
            </a:rPr>
            <a:t>хондрогенных</a:t>
          </a: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 клеток в </a:t>
          </a:r>
          <a:r>
            <a:rPr lang="ru-RU" sz="1600" b="0" kern="1200" dirty="0" err="1" smtClean="0">
              <a:latin typeface="Times New Roman" pitchFamily="18" charset="0"/>
              <a:cs typeface="Times New Roman" pitchFamily="18" charset="0"/>
            </a:rPr>
            <a:t>хондроциты</a:t>
          </a: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0" kern="1200" dirty="0" err="1" smtClean="0">
              <a:latin typeface="Times New Roman" pitchFamily="18" charset="0"/>
              <a:cs typeface="Times New Roman" pitchFamily="18" charset="0"/>
            </a:rPr>
            <a:t>в</a:t>
          </a: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 хрящевой зоне роста, что обуславливает закрытие ростовых зон, раннюю минерализацию у женщин. И</a:t>
          </a:r>
          <a:r>
            <a:rPr lang="ru-RU" sz="1600" b="0" kern="1200" dirty="0" smtClean="0">
              <a:effectLst/>
              <a:latin typeface="Times New Roman" pitchFamily="18" charset="0"/>
            </a:rPr>
            <a:t>нгибируют остеокласты, способствуют всасыванию кальция в пищеварительном тракте и его отложению в костной ткани. </a:t>
          </a:r>
          <a:r>
            <a:rPr lang="ru-RU" sz="1600" b="0" kern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при менопаузе) начинают преобладать процессы резорбции</a:t>
          </a:r>
          <a:endParaRPr lang="ru-RU" sz="1600" b="0" kern="1200" dirty="0">
            <a:effectLst/>
          </a:endParaRPr>
        </a:p>
      </dsp:txBody>
      <dsp:txXfrm rot="-5400000">
        <a:off x="2118131" y="134621"/>
        <a:ext cx="6647544" cy="1712390"/>
      </dsp:txXfrm>
    </dsp:sp>
    <dsp:sp modelId="{42FB0037-7565-4244-944B-4A34421825CF}">
      <dsp:nvSpPr>
        <dsp:cNvPr id="0" name=""/>
        <dsp:cNvSpPr/>
      </dsp:nvSpPr>
      <dsp:spPr>
        <a:xfrm rot="5400000">
          <a:off x="-453885" y="3207063"/>
          <a:ext cx="3025901" cy="2118131"/>
        </a:xfrm>
        <a:prstGeom prst="chevr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Андрогены</a:t>
          </a:r>
          <a:endParaRPr lang="ru-RU" sz="2400" kern="1200" dirty="0">
            <a:solidFill>
              <a:schemeClr val="tx1"/>
            </a:solidFill>
          </a:endParaRPr>
        </a:p>
      </dsp:txBody>
      <dsp:txXfrm rot="-5400000">
        <a:off x="1" y="3812244"/>
        <a:ext cx="2118131" cy="907770"/>
      </dsp:txXfrm>
    </dsp:sp>
    <dsp:sp modelId="{C3E9B428-1BFD-40CB-A0DB-2DEB7E607B4B}">
      <dsp:nvSpPr>
        <dsp:cNvPr id="0" name=""/>
        <dsp:cNvSpPr/>
      </dsp:nvSpPr>
      <dsp:spPr>
        <a:xfrm rot="5400000">
          <a:off x="4504803" y="366506"/>
          <a:ext cx="1966836" cy="67401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Индуцируют синтез белка в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хондроцитах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хрящевой зоны роста и в остеобластах, что сопровождается задержкой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Са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2+ и Р0 4 3- и увеличением массы костной ткани. Тестостерон усиливает синтез ингибитора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остеоиндукции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. Поэтому наступление половой зрелости тормозит рост скелета (в длину).</a:t>
          </a:r>
          <a:endParaRPr lang="ru-RU" sz="1600" kern="1200" dirty="0"/>
        </a:p>
      </dsp:txBody>
      <dsp:txXfrm rot="-5400000">
        <a:off x="2118132" y="2849191"/>
        <a:ext cx="6644167" cy="17748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A3625-F74D-4CB1-AA64-9CFCB6E2269D}">
      <dsp:nvSpPr>
        <dsp:cNvPr id="0" name=""/>
        <dsp:cNvSpPr/>
      </dsp:nvSpPr>
      <dsp:spPr>
        <a:xfrm>
          <a:off x="0" y="0"/>
          <a:ext cx="4643469" cy="4643469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</dsp:sp>
    <dsp:sp modelId="{E9CD57D5-7EAF-4199-8426-C801730AB3B7}">
      <dsp:nvSpPr>
        <dsp:cNvPr id="0" name=""/>
        <dsp:cNvSpPr/>
      </dsp:nvSpPr>
      <dsp:spPr>
        <a:xfrm>
          <a:off x="2321734" y="0"/>
          <a:ext cx="6304975" cy="4643469"/>
        </a:xfrm>
        <a:prstGeom prst="rect">
          <a:avLst/>
        </a:prstGeom>
        <a:solidFill>
          <a:schemeClr val="tx2">
            <a:lumMod val="40000"/>
            <a:lumOff val="60000"/>
            <a:alpha val="90000"/>
          </a:schemeClr>
        </a:solidFill>
        <a:ln w="2540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Коллаген</a:t>
          </a:r>
        </a:p>
        <a:p>
          <a:pPr lvl="0" algn="ctr">
            <a:spcBef>
              <a:spcPct val="0"/>
            </a:spcBef>
          </a:pP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21734" y="0"/>
        <a:ext cx="6304975" cy="742955"/>
      </dsp:txXfrm>
    </dsp:sp>
    <dsp:sp modelId="{8F869D40-8BCA-4016-A8D3-3BF0DB1DD8A6}">
      <dsp:nvSpPr>
        <dsp:cNvPr id="0" name=""/>
        <dsp:cNvSpPr/>
      </dsp:nvSpPr>
      <dsp:spPr>
        <a:xfrm>
          <a:off x="529200" y="643616"/>
          <a:ext cx="3668341" cy="3668341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  <dsp:sp modelId="{B77CFE11-E609-4F3D-B7B7-05375F06D770}">
      <dsp:nvSpPr>
        <dsp:cNvPr id="0" name=""/>
        <dsp:cNvSpPr/>
      </dsp:nvSpPr>
      <dsp:spPr>
        <a:xfrm>
          <a:off x="2321734" y="642956"/>
          <a:ext cx="6304975" cy="3668341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25400" cap="flat" cmpd="sng" algn="ctr">
          <a:solidFill>
            <a:schemeClr val="accent4">
              <a:shade val="50000"/>
              <a:hueOff val="-83773"/>
              <a:satOff val="-2535"/>
              <a:lumOff val="166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Агрекан</a:t>
          </a:r>
          <a:endParaRPr lang="ru-RU" sz="24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321734" y="642956"/>
        <a:ext cx="6304975" cy="742955"/>
      </dsp:txXfrm>
    </dsp:sp>
    <dsp:sp modelId="{B7A8CC83-1A90-4153-96EA-9AC6B89EAC0F}">
      <dsp:nvSpPr>
        <dsp:cNvPr id="0" name=""/>
        <dsp:cNvSpPr/>
      </dsp:nvSpPr>
      <dsp:spPr>
        <a:xfrm>
          <a:off x="975128" y="1485910"/>
          <a:ext cx="2693212" cy="2693212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</dsp:sp>
    <dsp:sp modelId="{9E13E283-2B6D-4610-83B9-E729B93C7F46}">
      <dsp:nvSpPr>
        <dsp:cNvPr id="0" name=""/>
        <dsp:cNvSpPr/>
      </dsp:nvSpPr>
      <dsp:spPr>
        <a:xfrm>
          <a:off x="2321734" y="1500211"/>
          <a:ext cx="6304975" cy="2693212"/>
        </a:xfrm>
        <a:prstGeom prst="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25400" cap="flat" cmpd="sng" algn="ctr">
          <a:solidFill>
            <a:schemeClr val="accent4">
              <a:shade val="50000"/>
              <a:hueOff val="-167546"/>
              <a:satOff val="-5070"/>
              <a:lumOff val="332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Гиалуроновая</a:t>
          </a: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кислота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21734" y="1500211"/>
        <a:ext cx="6304975" cy="742955"/>
      </dsp:txXfrm>
    </dsp:sp>
    <dsp:sp modelId="{09CC034B-1F54-4517-853E-7258537BF8D9}">
      <dsp:nvSpPr>
        <dsp:cNvPr id="0" name=""/>
        <dsp:cNvSpPr/>
      </dsp:nvSpPr>
      <dsp:spPr>
        <a:xfrm>
          <a:off x="1462693" y="2228865"/>
          <a:ext cx="1718083" cy="1718083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344771A-0EC8-452B-8A29-9E28580675BD}">
      <dsp:nvSpPr>
        <dsp:cNvPr id="0" name=""/>
        <dsp:cNvSpPr/>
      </dsp:nvSpPr>
      <dsp:spPr>
        <a:xfrm>
          <a:off x="2321734" y="2214571"/>
          <a:ext cx="6304975" cy="1718083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accent4">
              <a:shade val="50000"/>
              <a:hueOff val="-167546"/>
              <a:satOff val="-5070"/>
              <a:lumOff val="332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err="1" smtClean="0">
              <a:latin typeface="Times New Roman" pitchFamily="18" charset="0"/>
              <a:cs typeface="Times New Roman" pitchFamily="18" charset="0"/>
            </a:rPr>
            <a:t>Декарин</a:t>
          </a:r>
          <a:endParaRPr lang="ru-RU" sz="24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2321734" y="2214571"/>
        <a:ext cx="6304975" cy="742955"/>
      </dsp:txXfrm>
    </dsp:sp>
    <dsp:sp modelId="{1318119D-13FE-4C0C-8648-6026BC945E10}">
      <dsp:nvSpPr>
        <dsp:cNvPr id="0" name=""/>
        <dsp:cNvSpPr/>
      </dsp:nvSpPr>
      <dsp:spPr>
        <a:xfrm>
          <a:off x="1950257" y="2971820"/>
          <a:ext cx="742955" cy="742955"/>
        </a:xfrm>
        <a:prstGeom prst="pie">
          <a:avLst>
            <a:gd name="adj1" fmla="val 5400000"/>
            <a:gd name="adj2" fmla="val 1620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7F0810A-4742-434B-BDB4-B14DA48FE50C}">
      <dsp:nvSpPr>
        <dsp:cNvPr id="0" name=""/>
        <dsp:cNvSpPr/>
      </dsp:nvSpPr>
      <dsp:spPr>
        <a:xfrm>
          <a:off x="2321734" y="3000394"/>
          <a:ext cx="6304975" cy="742955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4">
              <a:shade val="50000"/>
              <a:hueOff val="-83773"/>
              <a:satOff val="-2535"/>
              <a:lumOff val="166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Белки, характерные для морфогенеза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21734" y="3000394"/>
        <a:ext cx="6304975" cy="7429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198CDB-7E02-4BF1-8B10-6867C100D271}">
      <dsp:nvSpPr>
        <dsp:cNvPr id="0" name=""/>
        <dsp:cNvSpPr/>
      </dsp:nvSpPr>
      <dsp:spPr>
        <a:xfrm>
          <a:off x="0" y="0"/>
          <a:ext cx="8858312" cy="2508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Коллаген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80 – 90% приходится на коллаген </a:t>
          </a:r>
          <a:r>
            <a:rPr lang="en-US" sz="2200" kern="1200" dirty="0" smtClean="0">
              <a:latin typeface="Times New Roman" pitchFamily="18" charset="0"/>
              <a:cs typeface="Times New Roman" pitchFamily="18" charset="0"/>
            </a:rPr>
            <a:t>II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типа, который погружен в макромолекулярные агрегаты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протеогликанов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. Остальные типы (</a:t>
          </a:r>
          <a:r>
            <a:rPr lang="en-US" sz="2200" kern="1200" dirty="0" smtClean="0">
              <a:latin typeface="Times New Roman" pitchFamily="18" charset="0"/>
              <a:cs typeface="Times New Roman" pitchFamily="18" charset="0"/>
            </a:rPr>
            <a:t>I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Х, Х</a:t>
          </a:r>
          <a:r>
            <a:rPr lang="en-US" sz="2200" kern="1200" dirty="0" smtClean="0">
              <a:latin typeface="Times New Roman" pitchFamily="18" charset="0"/>
              <a:cs typeface="Times New Roman" pitchFamily="18" charset="0"/>
            </a:rPr>
            <a:t>II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, Х</a:t>
          </a:r>
          <a:r>
            <a:rPr lang="en-US" sz="2200" kern="1200" dirty="0" smtClean="0">
              <a:latin typeface="Times New Roman" pitchFamily="18" charset="0"/>
              <a:cs typeface="Times New Roman" pitchFamily="18" charset="0"/>
            </a:rPr>
            <a:t>IV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) сшивают волокна коллагена </a:t>
          </a:r>
          <a:r>
            <a:rPr lang="en-US" sz="2200" kern="1200" dirty="0" smtClean="0">
              <a:latin typeface="Times New Roman" pitchFamily="18" charset="0"/>
              <a:cs typeface="Times New Roman" pitchFamily="18" charset="0"/>
            </a:rPr>
            <a:t>II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типа и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ковалентно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связывают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протеогликаны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. Особенность эластического и гиалинового хряща является содержание в нем коллагена </a:t>
          </a:r>
          <a:r>
            <a:rPr lang="en-US" sz="2200" kern="1200" dirty="0" smtClean="0">
              <a:latin typeface="Times New Roman" pitchFamily="18" charset="0"/>
              <a:cs typeface="Times New Roman" pitchFamily="18" charset="0"/>
            </a:rPr>
            <a:t>VI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типа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49377" y="0"/>
        <a:ext cx="6908934" cy="2508541"/>
      </dsp:txXfrm>
    </dsp:sp>
    <dsp:sp modelId="{4607ECAE-2F3A-4C8B-A119-4970CD4B0213}">
      <dsp:nvSpPr>
        <dsp:cNvPr id="0" name=""/>
        <dsp:cNvSpPr/>
      </dsp:nvSpPr>
      <dsp:spPr>
        <a:xfrm>
          <a:off x="200941" y="564052"/>
          <a:ext cx="1771662" cy="14217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ABC81-05AB-42F6-9446-C44A277CBB6D}">
      <dsp:nvSpPr>
        <dsp:cNvPr id="0" name=""/>
        <dsp:cNvSpPr/>
      </dsp:nvSpPr>
      <dsp:spPr>
        <a:xfrm>
          <a:off x="0" y="2686256"/>
          <a:ext cx="8858312" cy="20590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latin typeface="Times New Roman" pitchFamily="18" charset="0"/>
              <a:cs typeface="Times New Roman" pitchFamily="18" charset="0"/>
            </a:rPr>
            <a:t>Агрекан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– основной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протеогликан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хрящевой ткани. 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Молекула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агрекана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представлена одной полипептидной цепью (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коровый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белок) с присоединенными к ней до 100 цепей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хондроитинсульфата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и 10 цепей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кератинсульфата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.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Агрекан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связывается с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гиалуроновой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кислотой.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49377" y="2686256"/>
        <a:ext cx="6908934" cy="2059028"/>
      </dsp:txXfrm>
    </dsp:sp>
    <dsp:sp modelId="{790EB1C1-4048-4401-BB39-8C451694AFEB}">
      <dsp:nvSpPr>
        <dsp:cNvPr id="0" name=""/>
        <dsp:cNvSpPr/>
      </dsp:nvSpPr>
      <dsp:spPr>
        <a:xfrm>
          <a:off x="177715" y="3004909"/>
          <a:ext cx="1771662" cy="14217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51801-BDD5-4428-8DFC-32611B68230A}">
      <dsp:nvSpPr>
        <dsp:cNvPr id="0" name=""/>
        <dsp:cNvSpPr/>
      </dsp:nvSpPr>
      <dsp:spPr>
        <a:xfrm>
          <a:off x="0" y="4923000"/>
          <a:ext cx="8858312" cy="17831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Специфические </a:t>
          </a:r>
          <a:r>
            <a:rPr lang="ru-RU" sz="2200" b="1" kern="1200" dirty="0" err="1" smtClean="0">
              <a:latin typeface="Times New Roman" pitchFamily="18" charset="0"/>
              <a:cs typeface="Times New Roman" pitchFamily="18" charset="0"/>
            </a:rPr>
            <a:t>неколлагеновые</a:t>
          </a:r>
          <a:r>
            <a:rPr lang="ru-RU" sz="2200" b="1" kern="1200" dirty="0" smtClean="0">
              <a:latin typeface="Times New Roman" pitchFamily="18" charset="0"/>
              <a:cs typeface="Times New Roman" pitchFamily="18" charset="0"/>
            </a:rPr>
            <a:t> белки</a:t>
          </a:r>
          <a:endParaRPr lang="ru-RU" sz="2200" b="1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Большинство из них в матриксе хряща присутствует только в период морфогенеза, обызвествления хряща либо  при определенных патологических ситуациях. Чаще всего это </a:t>
          </a: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кальцийсвязывающие</a:t>
          </a: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 белки.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49377" y="4923000"/>
        <a:ext cx="6908934" cy="1783178"/>
      </dsp:txXfrm>
    </dsp:sp>
    <dsp:sp modelId="{A20754BB-C52D-47D7-AC1F-6D5904E02135}">
      <dsp:nvSpPr>
        <dsp:cNvPr id="0" name=""/>
        <dsp:cNvSpPr/>
      </dsp:nvSpPr>
      <dsp:spPr>
        <a:xfrm>
          <a:off x="177715" y="5103727"/>
          <a:ext cx="1771662" cy="142172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B13D6B-FA05-4470-B7B2-B27771AD08DF}">
      <dsp:nvSpPr>
        <dsp:cNvPr id="0" name=""/>
        <dsp:cNvSpPr/>
      </dsp:nvSpPr>
      <dsp:spPr>
        <a:xfrm>
          <a:off x="5771320" y="2292007"/>
          <a:ext cx="91440" cy="15460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46043"/>
              </a:lnTo>
              <a:lnTo>
                <a:pt x="130437" y="154604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6CABF-715C-40A5-B84A-EB9A06E47753}">
      <dsp:nvSpPr>
        <dsp:cNvPr id="0" name=""/>
        <dsp:cNvSpPr/>
      </dsp:nvSpPr>
      <dsp:spPr>
        <a:xfrm>
          <a:off x="5413174" y="2292007"/>
          <a:ext cx="403865" cy="1494829"/>
        </a:xfrm>
        <a:custGeom>
          <a:avLst/>
          <a:gdLst/>
          <a:ahLst/>
          <a:cxnLst/>
          <a:rect l="0" t="0" r="0" b="0"/>
          <a:pathLst>
            <a:path>
              <a:moveTo>
                <a:pt x="403865" y="0"/>
              </a:moveTo>
              <a:lnTo>
                <a:pt x="403865" y="1494829"/>
              </a:lnTo>
              <a:lnTo>
                <a:pt x="0" y="14948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249228-116D-422B-859D-B8FF87135540}">
      <dsp:nvSpPr>
        <dsp:cNvPr id="0" name=""/>
        <dsp:cNvSpPr/>
      </dsp:nvSpPr>
      <dsp:spPr>
        <a:xfrm>
          <a:off x="5771320" y="2292007"/>
          <a:ext cx="91440" cy="5457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5710"/>
              </a:lnTo>
              <a:lnTo>
                <a:pt x="92063" y="5457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7B6613-C2D7-47F3-BA24-32561C535DC0}">
      <dsp:nvSpPr>
        <dsp:cNvPr id="0" name=""/>
        <dsp:cNvSpPr/>
      </dsp:nvSpPr>
      <dsp:spPr>
        <a:xfrm>
          <a:off x="5740739" y="2292007"/>
          <a:ext cx="91440" cy="545655"/>
        </a:xfrm>
        <a:custGeom>
          <a:avLst/>
          <a:gdLst/>
          <a:ahLst/>
          <a:cxnLst/>
          <a:rect l="0" t="0" r="0" b="0"/>
          <a:pathLst>
            <a:path>
              <a:moveTo>
                <a:pt x="76301" y="0"/>
              </a:moveTo>
              <a:lnTo>
                <a:pt x="76301" y="545655"/>
              </a:lnTo>
              <a:lnTo>
                <a:pt x="45720" y="54565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867691-71AF-4409-ADCC-6E53A9B20F25}">
      <dsp:nvSpPr>
        <dsp:cNvPr id="0" name=""/>
        <dsp:cNvSpPr/>
      </dsp:nvSpPr>
      <dsp:spPr>
        <a:xfrm>
          <a:off x="5721797" y="2292007"/>
          <a:ext cx="91440" cy="2869176"/>
        </a:xfrm>
        <a:custGeom>
          <a:avLst/>
          <a:gdLst/>
          <a:ahLst/>
          <a:cxnLst/>
          <a:rect l="0" t="0" r="0" b="0"/>
          <a:pathLst>
            <a:path>
              <a:moveTo>
                <a:pt x="95242" y="0"/>
              </a:moveTo>
              <a:lnTo>
                <a:pt x="95242" y="2869176"/>
              </a:lnTo>
              <a:lnTo>
                <a:pt x="45720" y="28691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E6B5A-056C-488A-81CE-4B7312C76CBE}">
      <dsp:nvSpPr>
        <dsp:cNvPr id="0" name=""/>
        <dsp:cNvSpPr/>
      </dsp:nvSpPr>
      <dsp:spPr>
        <a:xfrm>
          <a:off x="6883350" y="1107466"/>
          <a:ext cx="1187077" cy="774099"/>
        </a:xfrm>
        <a:custGeom>
          <a:avLst/>
          <a:gdLst/>
          <a:ahLst/>
          <a:cxnLst/>
          <a:rect l="0" t="0" r="0" b="0"/>
          <a:pathLst>
            <a:path>
              <a:moveTo>
                <a:pt x="1187077" y="0"/>
              </a:moveTo>
              <a:lnTo>
                <a:pt x="1187077" y="774099"/>
              </a:lnTo>
              <a:lnTo>
                <a:pt x="0" y="7740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68EC6B-4CD1-4FF0-AECE-D0D82A15AC3F}">
      <dsp:nvSpPr>
        <dsp:cNvPr id="0" name=""/>
        <dsp:cNvSpPr/>
      </dsp:nvSpPr>
      <dsp:spPr>
        <a:xfrm>
          <a:off x="3957962" y="510150"/>
          <a:ext cx="3414090" cy="429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415"/>
              </a:lnTo>
              <a:lnTo>
                <a:pt x="3414090" y="4294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5F9E2-A7A5-4744-A5E7-DED4832BB3E4}">
      <dsp:nvSpPr>
        <dsp:cNvPr id="0" name=""/>
        <dsp:cNvSpPr/>
      </dsp:nvSpPr>
      <dsp:spPr>
        <a:xfrm>
          <a:off x="714121" y="3148852"/>
          <a:ext cx="273823" cy="2046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46814"/>
              </a:lnTo>
              <a:lnTo>
                <a:pt x="273823" y="20468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48AFCE-7364-43A8-A12B-672B5AD27B61}">
      <dsp:nvSpPr>
        <dsp:cNvPr id="0" name=""/>
        <dsp:cNvSpPr/>
      </dsp:nvSpPr>
      <dsp:spPr>
        <a:xfrm>
          <a:off x="1423831" y="2205415"/>
          <a:ext cx="684908" cy="566322"/>
        </a:xfrm>
        <a:custGeom>
          <a:avLst/>
          <a:gdLst/>
          <a:ahLst/>
          <a:cxnLst/>
          <a:rect l="0" t="0" r="0" b="0"/>
          <a:pathLst>
            <a:path>
              <a:moveTo>
                <a:pt x="684908" y="0"/>
              </a:moveTo>
              <a:lnTo>
                <a:pt x="684908" y="566322"/>
              </a:lnTo>
              <a:lnTo>
                <a:pt x="0" y="5663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703F14-8A6E-469E-9044-20B777E3FFE9}">
      <dsp:nvSpPr>
        <dsp:cNvPr id="0" name=""/>
        <dsp:cNvSpPr/>
      </dsp:nvSpPr>
      <dsp:spPr>
        <a:xfrm>
          <a:off x="3042963" y="1241826"/>
          <a:ext cx="91440" cy="613622"/>
        </a:xfrm>
        <a:custGeom>
          <a:avLst/>
          <a:gdLst/>
          <a:ahLst/>
          <a:cxnLst/>
          <a:rect l="0" t="0" r="0" b="0"/>
          <a:pathLst>
            <a:path>
              <a:moveTo>
                <a:pt x="90754" y="0"/>
              </a:moveTo>
              <a:lnTo>
                <a:pt x="90754" y="613622"/>
              </a:lnTo>
              <a:lnTo>
                <a:pt x="45720" y="61362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F13575-84AB-4F45-A0C6-EDA8DCEE65EF}">
      <dsp:nvSpPr>
        <dsp:cNvPr id="0" name=""/>
        <dsp:cNvSpPr/>
      </dsp:nvSpPr>
      <dsp:spPr>
        <a:xfrm>
          <a:off x="3730815" y="510150"/>
          <a:ext cx="227146" cy="534856"/>
        </a:xfrm>
        <a:custGeom>
          <a:avLst/>
          <a:gdLst/>
          <a:ahLst/>
          <a:cxnLst/>
          <a:rect l="0" t="0" r="0" b="0"/>
          <a:pathLst>
            <a:path>
              <a:moveTo>
                <a:pt x="227146" y="0"/>
              </a:moveTo>
              <a:lnTo>
                <a:pt x="227146" y="534856"/>
              </a:lnTo>
              <a:lnTo>
                <a:pt x="0" y="5348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CC45C0-C8AF-4CDA-8B6F-5A2936424DE5}">
      <dsp:nvSpPr>
        <dsp:cNvPr id="0" name=""/>
        <dsp:cNvSpPr/>
      </dsp:nvSpPr>
      <dsp:spPr>
        <a:xfrm>
          <a:off x="2885380" y="0"/>
          <a:ext cx="2145163" cy="510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СТРУКТУРЫ ХРЯЩА</a:t>
          </a:r>
          <a:endParaRPr lang="ru-RU" sz="1800" kern="1200" dirty="0"/>
        </a:p>
      </dsp:txBody>
      <dsp:txXfrm>
        <a:off x="2885380" y="0"/>
        <a:ext cx="2145163" cy="510150"/>
      </dsp:txXfrm>
    </dsp:sp>
    <dsp:sp modelId="{F0551F35-55E6-4FEC-BFC9-37B8FD412BFB}">
      <dsp:nvSpPr>
        <dsp:cNvPr id="0" name=""/>
        <dsp:cNvSpPr/>
      </dsp:nvSpPr>
      <dsp:spPr>
        <a:xfrm>
          <a:off x="2536619" y="848187"/>
          <a:ext cx="1194196" cy="3936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КЛЕТКИ</a:t>
          </a:r>
          <a:endParaRPr lang="ru-RU" sz="2400" kern="1200" dirty="0"/>
        </a:p>
      </dsp:txBody>
      <dsp:txXfrm>
        <a:off x="2536619" y="848187"/>
        <a:ext cx="1194196" cy="393638"/>
      </dsp:txXfrm>
    </dsp:sp>
    <dsp:sp modelId="{C45AEF25-C32F-45AD-B37B-C4046D4225A9}">
      <dsp:nvSpPr>
        <dsp:cNvPr id="0" name=""/>
        <dsp:cNvSpPr/>
      </dsp:nvSpPr>
      <dsp:spPr>
        <a:xfrm>
          <a:off x="1128795" y="1505482"/>
          <a:ext cx="1959887" cy="6999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ХОНДРОГЕННЫЕ</a:t>
          </a:r>
          <a:endParaRPr lang="ru-RU" sz="2000" kern="1200" dirty="0"/>
        </a:p>
      </dsp:txBody>
      <dsp:txXfrm>
        <a:off x="1128795" y="1505482"/>
        <a:ext cx="1959887" cy="699933"/>
      </dsp:txXfrm>
    </dsp:sp>
    <dsp:sp modelId="{E7E32A4F-88F1-47BF-8C54-CEB706315D16}">
      <dsp:nvSpPr>
        <dsp:cNvPr id="0" name=""/>
        <dsp:cNvSpPr/>
      </dsp:nvSpPr>
      <dsp:spPr>
        <a:xfrm>
          <a:off x="4410" y="2394624"/>
          <a:ext cx="1419420" cy="7542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ХОНДРОБЛАСТЫ</a:t>
          </a:r>
          <a:endParaRPr lang="ru-RU" sz="1400" kern="1200" dirty="0"/>
        </a:p>
      </dsp:txBody>
      <dsp:txXfrm>
        <a:off x="4410" y="2394624"/>
        <a:ext cx="1419420" cy="754228"/>
      </dsp:txXfrm>
    </dsp:sp>
    <dsp:sp modelId="{900B7786-7470-4C59-A6C6-8BE5CC34CCD6}">
      <dsp:nvSpPr>
        <dsp:cNvPr id="0" name=""/>
        <dsp:cNvSpPr/>
      </dsp:nvSpPr>
      <dsp:spPr>
        <a:xfrm>
          <a:off x="987945" y="4690612"/>
          <a:ext cx="1346191" cy="1010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Хондроциты</a:t>
          </a:r>
          <a:endParaRPr lang="ru-RU" sz="1600" kern="1200" dirty="0"/>
        </a:p>
      </dsp:txBody>
      <dsp:txXfrm>
        <a:off x="987945" y="4690612"/>
        <a:ext cx="1346191" cy="1010110"/>
      </dsp:txXfrm>
    </dsp:sp>
    <dsp:sp modelId="{32388404-40B9-4171-8E70-E2A72FEE22A2}">
      <dsp:nvSpPr>
        <dsp:cNvPr id="0" name=""/>
        <dsp:cNvSpPr/>
      </dsp:nvSpPr>
      <dsp:spPr>
        <a:xfrm>
          <a:off x="7372053" y="771664"/>
          <a:ext cx="1396749" cy="3358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МАТРИКС</a:t>
          </a:r>
          <a:endParaRPr lang="ru-RU" sz="2400" kern="1200" dirty="0"/>
        </a:p>
      </dsp:txBody>
      <dsp:txXfrm>
        <a:off x="7372053" y="771664"/>
        <a:ext cx="1396749" cy="335801"/>
      </dsp:txXfrm>
    </dsp:sp>
    <dsp:sp modelId="{95DFD14C-94A9-4B6F-8FDB-88C87A1542C8}">
      <dsp:nvSpPr>
        <dsp:cNvPr id="0" name=""/>
        <dsp:cNvSpPr/>
      </dsp:nvSpPr>
      <dsp:spPr>
        <a:xfrm>
          <a:off x="4750730" y="1471125"/>
          <a:ext cx="2132620" cy="8208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Синтез коллагена </a:t>
          </a:r>
          <a:r>
            <a:rPr lang="en-US" sz="1400" kern="1200" dirty="0" smtClean="0">
              <a:latin typeface="Calibri"/>
              <a:cs typeface="Calibri"/>
            </a:rPr>
            <a:t>I</a:t>
          </a:r>
          <a:r>
            <a:rPr lang="ru-RU" sz="1400" kern="1200" dirty="0" smtClean="0">
              <a:latin typeface="Calibri"/>
              <a:cs typeface="Calibri"/>
            </a:rPr>
            <a:t>, </a:t>
          </a:r>
          <a:r>
            <a:rPr lang="en-US" sz="1400" kern="1200" dirty="0" smtClean="0">
              <a:latin typeface="Calibri"/>
              <a:cs typeface="Calibri"/>
            </a:rPr>
            <a:t>III</a:t>
          </a:r>
          <a:r>
            <a:rPr lang="ru-RU" sz="1400" kern="1200" dirty="0" smtClean="0">
              <a:latin typeface="Calibri"/>
              <a:cs typeface="Calibri"/>
            </a:rPr>
            <a:t> типов, высокомолекулярной </a:t>
          </a:r>
          <a:r>
            <a:rPr lang="ru-RU" sz="1400" kern="1200" dirty="0" err="1" smtClean="0">
              <a:latin typeface="Calibri"/>
              <a:cs typeface="Calibri"/>
            </a:rPr>
            <a:t>гиалуроновой</a:t>
          </a:r>
          <a:r>
            <a:rPr lang="ru-RU" sz="1400" kern="1200" dirty="0" smtClean="0">
              <a:latin typeface="Calibri"/>
              <a:cs typeface="Calibri"/>
            </a:rPr>
            <a:t> кислоты</a:t>
          </a:r>
          <a:endParaRPr lang="ru-RU" sz="1400" kern="1200" dirty="0"/>
        </a:p>
      </dsp:txBody>
      <dsp:txXfrm>
        <a:off x="4750730" y="1471125"/>
        <a:ext cx="2132620" cy="820882"/>
      </dsp:txXfrm>
    </dsp:sp>
    <dsp:sp modelId="{492F7525-2F42-4AE7-ABE8-5A775B0F0E02}">
      <dsp:nvSpPr>
        <dsp:cNvPr id="0" name=""/>
        <dsp:cNvSpPr/>
      </dsp:nvSpPr>
      <dsp:spPr>
        <a:xfrm>
          <a:off x="4583128" y="4645792"/>
          <a:ext cx="1184389" cy="10307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Организация трехмерной архитектоники матрикса</a:t>
          </a:r>
          <a:endParaRPr lang="ru-RU" sz="1400" kern="1200" dirty="0"/>
        </a:p>
      </dsp:txBody>
      <dsp:txXfrm>
        <a:off x="4583128" y="4645792"/>
        <a:ext cx="1184389" cy="1030782"/>
      </dsp:txXfrm>
    </dsp:sp>
    <dsp:sp modelId="{C3755031-238D-4EA2-89AC-3788478A8291}">
      <dsp:nvSpPr>
        <dsp:cNvPr id="0" name=""/>
        <dsp:cNvSpPr/>
      </dsp:nvSpPr>
      <dsp:spPr>
        <a:xfrm>
          <a:off x="3987388" y="2457735"/>
          <a:ext cx="1799071" cy="7598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Образование коллагенов </a:t>
          </a:r>
          <a:r>
            <a:rPr lang="en-US" sz="1200" kern="1200" dirty="0" smtClean="0">
              <a:latin typeface="Calibri"/>
              <a:cs typeface="Calibri"/>
            </a:rPr>
            <a:t>I</a:t>
          </a:r>
          <a:r>
            <a:rPr lang="ru-RU" sz="1200" kern="1200" dirty="0" smtClean="0">
              <a:latin typeface="Calibri"/>
              <a:cs typeface="Calibri"/>
            </a:rPr>
            <a:t>, </a:t>
          </a:r>
          <a:r>
            <a:rPr lang="en-US" sz="1200" kern="1200" dirty="0" smtClean="0">
              <a:latin typeface="Calibri"/>
              <a:cs typeface="Calibri"/>
            </a:rPr>
            <a:t>II</a:t>
          </a:r>
          <a:r>
            <a:rPr lang="ru-RU" sz="1200" kern="1200" dirty="0" smtClean="0">
              <a:latin typeface="Calibri"/>
              <a:cs typeface="Calibri"/>
            </a:rPr>
            <a:t> типов, </a:t>
          </a:r>
          <a:r>
            <a:rPr lang="ru-RU" sz="1200" kern="1200" dirty="0" err="1" smtClean="0">
              <a:latin typeface="Calibri"/>
              <a:cs typeface="Calibri"/>
            </a:rPr>
            <a:t>протеогликанов</a:t>
          </a:r>
          <a:r>
            <a:rPr lang="ru-RU" sz="1200" kern="1200" dirty="0" smtClean="0">
              <a:latin typeface="Calibri"/>
              <a:cs typeface="Calibri"/>
            </a:rPr>
            <a:t>, высокомолекулярных связывающих белков</a:t>
          </a:r>
          <a:endParaRPr lang="ru-RU" sz="1200" kern="1200" dirty="0"/>
        </a:p>
      </dsp:txBody>
      <dsp:txXfrm>
        <a:off x="3987388" y="2457735"/>
        <a:ext cx="1799071" cy="759855"/>
      </dsp:txXfrm>
    </dsp:sp>
    <dsp:sp modelId="{361C7BAE-79C6-492A-9FF3-863537E1D26C}">
      <dsp:nvSpPr>
        <dsp:cNvPr id="0" name=""/>
        <dsp:cNvSpPr/>
      </dsp:nvSpPr>
      <dsp:spPr>
        <a:xfrm>
          <a:off x="5863384" y="2427035"/>
          <a:ext cx="1985379" cy="821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Гидролиз </a:t>
          </a:r>
          <a:r>
            <a:rPr lang="ru-RU" sz="1400" kern="1200" dirty="0" err="1" smtClean="0"/>
            <a:t>гиалуроновой</a:t>
          </a:r>
          <a:r>
            <a:rPr lang="ru-RU" sz="1400" kern="1200" dirty="0" smtClean="0"/>
            <a:t> кислоты и высокомолекулярных связывающих белков</a:t>
          </a:r>
          <a:endParaRPr lang="ru-RU" sz="1400" kern="1200" dirty="0"/>
        </a:p>
      </dsp:txBody>
      <dsp:txXfrm>
        <a:off x="5863384" y="2427035"/>
        <a:ext cx="1985379" cy="821365"/>
      </dsp:txXfrm>
    </dsp:sp>
    <dsp:sp modelId="{C981D5AA-AD20-472B-8926-489F53E00A36}">
      <dsp:nvSpPr>
        <dsp:cNvPr id="0" name=""/>
        <dsp:cNvSpPr/>
      </dsp:nvSpPr>
      <dsp:spPr>
        <a:xfrm>
          <a:off x="3792265" y="3355725"/>
          <a:ext cx="1620909" cy="8622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Формирование </a:t>
          </a:r>
          <a:r>
            <a:rPr lang="ru-RU" sz="1200" kern="1200" dirty="0" err="1" smtClean="0"/>
            <a:t>коллагеновых</a:t>
          </a:r>
          <a:r>
            <a:rPr lang="ru-RU" sz="1200" kern="1200" dirty="0" smtClean="0"/>
            <a:t> фибрилл малыми </a:t>
          </a:r>
          <a:r>
            <a:rPr lang="ru-RU" sz="1200" kern="1200" dirty="0" err="1" smtClean="0"/>
            <a:t>протеогликанами</a:t>
          </a:r>
          <a:r>
            <a:rPr lang="ru-RU" sz="1200" kern="1200" dirty="0" smtClean="0"/>
            <a:t> </a:t>
          </a:r>
          <a:endParaRPr lang="ru-RU" sz="1200" kern="1200" dirty="0"/>
        </a:p>
      </dsp:txBody>
      <dsp:txXfrm>
        <a:off x="3792265" y="3355725"/>
        <a:ext cx="1620909" cy="862222"/>
      </dsp:txXfrm>
    </dsp:sp>
    <dsp:sp modelId="{78235345-013E-4BAD-8604-71D100305D8F}">
      <dsp:nvSpPr>
        <dsp:cNvPr id="0" name=""/>
        <dsp:cNvSpPr/>
      </dsp:nvSpPr>
      <dsp:spPr>
        <a:xfrm>
          <a:off x="5901758" y="3353779"/>
          <a:ext cx="2194788" cy="968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Образование </a:t>
          </a:r>
          <a:r>
            <a:rPr lang="ru-RU" sz="1200" kern="1200" dirty="0" err="1" smtClean="0"/>
            <a:t>протеогликановых</a:t>
          </a:r>
          <a:r>
            <a:rPr lang="ru-RU" sz="1200" kern="1200" dirty="0" smtClean="0"/>
            <a:t> агрегатов. Синтез </a:t>
          </a:r>
          <a:r>
            <a:rPr lang="ru-RU" sz="1200" kern="1200" dirty="0" err="1" smtClean="0"/>
            <a:t>адгезивных</a:t>
          </a:r>
          <a:r>
            <a:rPr lang="ru-RU" sz="1200" kern="1200" dirty="0" smtClean="0"/>
            <a:t> гликопротеинов, ферментов, </a:t>
          </a:r>
          <a:r>
            <a:rPr lang="ru-RU" sz="1200" kern="1200" dirty="0" err="1" smtClean="0"/>
            <a:t>цитокинов</a:t>
          </a:r>
          <a:endParaRPr lang="ru-RU" sz="1200" kern="1200" dirty="0"/>
        </a:p>
      </dsp:txBody>
      <dsp:txXfrm>
        <a:off x="5901758" y="3353779"/>
        <a:ext cx="2194788" cy="9685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58924-3316-4BA0-B041-088D4D9B3102}">
      <dsp:nvSpPr>
        <dsp:cNvPr id="0" name=""/>
        <dsp:cNvSpPr/>
      </dsp:nvSpPr>
      <dsp:spPr>
        <a:xfrm>
          <a:off x="58510" y="0"/>
          <a:ext cx="4281339" cy="4281339"/>
        </a:xfrm>
        <a:prstGeom prst="triangle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206B1-146C-4A2B-8CF6-B4F3FB964C3A}">
      <dsp:nvSpPr>
        <dsp:cNvPr id="0" name=""/>
        <dsp:cNvSpPr/>
      </dsp:nvSpPr>
      <dsp:spPr>
        <a:xfrm>
          <a:off x="2232240" y="430899"/>
          <a:ext cx="2782870" cy="112917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неорганические вещества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(кристаллы-апатиты, аморфные соли и вода)</a:t>
          </a:r>
          <a:endParaRPr lang="ru-RU" sz="1500" kern="1200" dirty="0"/>
        </a:p>
      </dsp:txBody>
      <dsp:txXfrm>
        <a:off x="2287362" y="486021"/>
        <a:ext cx="2672626" cy="1018930"/>
      </dsp:txXfrm>
    </dsp:sp>
    <dsp:sp modelId="{F51487A9-C770-425C-BF5D-611BC65B74A4}">
      <dsp:nvSpPr>
        <dsp:cNvPr id="0" name=""/>
        <dsp:cNvSpPr/>
      </dsp:nvSpPr>
      <dsp:spPr>
        <a:xfrm>
          <a:off x="2304246" y="1759043"/>
          <a:ext cx="2667854" cy="15133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органическое основное вещество</a:t>
          </a:r>
          <a:r>
            <a:rPr lang="ru-RU" sz="1500" kern="1200" dirty="0" smtClean="0"/>
            <a:t> (преимущественно представленное в массивном матриксе)</a:t>
          </a:r>
          <a:endParaRPr lang="ru-RU" sz="1500" kern="1200" dirty="0"/>
        </a:p>
      </dsp:txBody>
      <dsp:txXfrm>
        <a:off x="2378121" y="1832918"/>
        <a:ext cx="2520104" cy="1365594"/>
      </dsp:txXfrm>
    </dsp:sp>
    <dsp:sp modelId="{F681B5E6-046B-4E4A-9069-D0E541738405}">
      <dsp:nvSpPr>
        <dsp:cNvPr id="0" name=""/>
        <dsp:cNvSpPr/>
      </dsp:nvSpPr>
      <dsp:spPr>
        <a:xfrm>
          <a:off x="2256687" y="3418648"/>
          <a:ext cx="2629562" cy="5480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клеточные элементы</a:t>
          </a:r>
          <a:endParaRPr lang="ru-RU" sz="1800" b="1" kern="1200" dirty="0"/>
        </a:p>
      </dsp:txBody>
      <dsp:txXfrm>
        <a:off x="2283442" y="3445403"/>
        <a:ext cx="2576052" cy="4945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EFA010-E326-4CDE-9809-8B5C0D0D16C8}">
      <dsp:nvSpPr>
        <dsp:cNvPr id="0" name=""/>
        <dsp:cNvSpPr/>
      </dsp:nvSpPr>
      <dsp:spPr>
        <a:xfrm>
          <a:off x="2008060" y="1641048"/>
          <a:ext cx="1329556" cy="132955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Апатиты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72964" y="1705952"/>
        <a:ext cx="1199748" cy="1199748"/>
      </dsp:txXfrm>
    </dsp:sp>
    <dsp:sp modelId="{B12C23BF-8DB7-46EB-BE56-0AB96EE96078}">
      <dsp:nvSpPr>
        <dsp:cNvPr id="0" name=""/>
        <dsp:cNvSpPr/>
      </dsp:nvSpPr>
      <dsp:spPr>
        <a:xfrm rot="16200000">
          <a:off x="2320134" y="1288344"/>
          <a:ext cx="7054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5409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54B3E9-2055-44C0-B53A-490EC5EF7BF3}">
      <dsp:nvSpPr>
        <dsp:cNvPr id="0" name=""/>
        <dsp:cNvSpPr/>
      </dsp:nvSpPr>
      <dsp:spPr>
        <a:xfrm>
          <a:off x="1635975" y="44836"/>
          <a:ext cx="2073726" cy="890802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itchFamily="18" charset="0"/>
              <a:cs typeface="Times New Roman" pitchFamily="18" charset="0"/>
            </a:rPr>
            <a:t>Гидроксиапатит </a:t>
          </a:r>
          <a:endParaRPr lang="ru-RU" sz="2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79460" y="88321"/>
        <a:ext cx="1986756" cy="803832"/>
      </dsp:txXfrm>
    </dsp:sp>
    <dsp:sp modelId="{9FA2FFBC-BF17-4B67-9F02-FFBC4A6BC821}">
      <dsp:nvSpPr>
        <dsp:cNvPr id="0" name=""/>
        <dsp:cNvSpPr/>
      </dsp:nvSpPr>
      <dsp:spPr>
        <a:xfrm rot="20141148">
          <a:off x="3330729" y="1973498"/>
          <a:ext cx="1552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5296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D53FFA-9D28-43B6-A707-B2951307ADAA}">
      <dsp:nvSpPr>
        <dsp:cNvPr id="0" name=""/>
        <dsp:cNvSpPr/>
      </dsp:nvSpPr>
      <dsp:spPr>
        <a:xfrm>
          <a:off x="3479139" y="1103921"/>
          <a:ext cx="1736129" cy="89080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itchFamily="18" charset="0"/>
              <a:cs typeface="Times New Roman" pitchFamily="18" charset="0"/>
            </a:rPr>
            <a:t>Карбонатный апатит</a:t>
          </a:r>
          <a:endParaRPr lang="ru-RU" sz="2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22624" y="1147406"/>
        <a:ext cx="1649159" cy="803832"/>
      </dsp:txXfrm>
    </dsp:sp>
    <dsp:sp modelId="{31D3BBC0-EFE2-4303-AA4B-606C21E3CD75}">
      <dsp:nvSpPr>
        <dsp:cNvPr id="0" name=""/>
        <dsp:cNvSpPr/>
      </dsp:nvSpPr>
      <dsp:spPr>
        <a:xfrm rot="755830">
          <a:off x="3336276" y="2466536"/>
          <a:ext cx="1114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1405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8E3B51-2468-43A0-A8FE-01B0D28A2B11}">
      <dsp:nvSpPr>
        <dsp:cNvPr id="0" name=""/>
        <dsp:cNvSpPr/>
      </dsp:nvSpPr>
      <dsp:spPr>
        <a:xfrm>
          <a:off x="3446340" y="2209628"/>
          <a:ext cx="1578208" cy="8908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Хлорный апатит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89825" y="2253113"/>
        <a:ext cx="1491238" cy="803832"/>
      </dsp:txXfrm>
    </dsp:sp>
    <dsp:sp modelId="{972C54FB-5307-4CF7-9373-D8CE79A6C8B4}">
      <dsp:nvSpPr>
        <dsp:cNvPr id="0" name=""/>
        <dsp:cNvSpPr/>
      </dsp:nvSpPr>
      <dsp:spPr>
        <a:xfrm rot="2965008">
          <a:off x="3111046" y="3255828"/>
          <a:ext cx="7511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111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D325B1-DEA1-4569-8859-BB749743C767}">
      <dsp:nvSpPr>
        <dsp:cNvPr id="0" name=""/>
        <dsp:cNvSpPr/>
      </dsp:nvSpPr>
      <dsp:spPr>
        <a:xfrm>
          <a:off x="3281754" y="3541051"/>
          <a:ext cx="1661400" cy="89080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latin typeface="Times New Roman" pitchFamily="18" charset="0"/>
              <a:cs typeface="Times New Roman" pitchFamily="18" charset="0"/>
            </a:rPr>
            <a:t>Фторапатит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25239" y="3584536"/>
        <a:ext cx="1574430" cy="803832"/>
      </dsp:txXfrm>
    </dsp:sp>
    <dsp:sp modelId="{66EF5330-5FE3-4989-AC93-6DEDB2633610}">
      <dsp:nvSpPr>
        <dsp:cNvPr id="0" name=""/>
        <dsp:cNvSpPr/>
      </dsp:nvSpPr>
      <dsp:spPr>
        <a:xfrm rot="6942857">
          <a:off x="1934447" y="3233409"/>
          <a:ext cx="5833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3382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84FC57-B7F8-4B61-94A7-2B17DF43C408}">
      <dsp:nvSpPr>
        <dsp:cNvPr id="0" name=""/>
        <dsp:cNvSpPr/>
      </dsp:nvSpPr>
      <dsp:spPr>
        <a:xfrm>
          <a:off x="954828" y="3496214"/>
          <a:ext cx="1860512" cy="89080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Стронциевый апатит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98313" y="3539699"/>
        <a:ext cx="1773542" cy="803832"/>
      </dsp:txXfrm>
    </dsp:sp>
    <dsp:sp modelId="{60DCD4F9-4978-489E-91D8-289999EB5383}">
      <dsp:nvSpPr>
        <dsp:cNvPr id="0" name=""/>
        <dsp:cNvSpPr/>
      </dsp:nvSpPr>
      <dsp:spPr>
        <a:xfrm rot="10028571">
          <a:off x="1819895" y="2478759"/>
          <a:ext cx="1905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554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B4B682-5AED-445D-8934-60DE2827ADD1}">
      <dsp:nvSpPr>
        <dsp:cNvPr id="0" name=""/>
        <dsp:cNvSpPr/>
      </dsp:nvSpPr>
      <dsp:spPr>
        <a:xfrm>
          <a:off x="-16742" y="2264432"/>
          <a:ext cx="1839026" cy="89080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Магниевый апатит</a:t>
          </a:r>
          <a:endParaRPr lang="ru-RU" sz="2400" kern="1200" dirty="0"/>
        </a:p>
      </dsp:txBody>
      <dsp:txXfrm>
        <a:off x="26743" y="2307917"/>
        <a:ext cx="1752056" cy="803832"/>
      </dsp:txXfrm>
    </dsp:sp>
    <dsp:sp modelId="{AABDC792-A743-4A8F-904F-2638B498F75A}">
      <dsp:nvSpPr>
        <dsp:cNvPr id="0" name=""/>
        <dsp:cNvSpPr/>
      </dsp:nvSpPr>
      <dsp:spPr>
        <a:xfrm rot="12371909">
          <a:off x="1689115" y="1904520"/>
          <a:ext cx="3362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6214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FFE5D-8467-45A6-97B7-FC9C2883777B}">
      <dsp:nvSpPr>
        <dsp:cNvPr id="0" name=""/>
        <dsp:cNvSpPr/>
      </dsp:nvSpPr>
      <dsp:spPr>
        <a:xfrm>
          <a:off x="386554" y="1060206"/>
          <a:ext cx="1319831" cy="89080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Цинковый апатит</a:t>
          </a:r>
          <a:endParaRPr lang="ru-RU" sz="1900" kern="1200" dirty="0"/>
        </a:p>
      </dsp:txBody>
      <dsp:txXfrm>
        <a:off x="430039" y="1103691"/>
        <a:ext cx="1232861" cy="8038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EF78E-E138-4D8E-9D44-B442ADCFA0F4}">
      <dsp:nvSpPr>
        <dsp:cNvPr id="0" name=""/>
        <dsp:cNvSpPr/>
      </dsp:nvSpPr>
      <dsp:spPr>
        <a:xfrm rot="16200000">
          <a:off x="-1483017" y="1487438"/>
          <a:ext cx="4525963" cy="1551086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6416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Коллаген</a:t>
          </a:r>
          <a:endParaRPr lang="ru-RU" sz="1500" kern="1200" dirty="0"/>
        </a:p>
      </dsp:txBody>
      <dsp:txXfrm rot="5400000">
        <a:off x="4421" y="905193"/>
        <a:ext cx="1551086" cy="2715577"/>
      </dsp:txXfrm>
    </dsp:sp>
    <dsp:sp modelId="{85E7A031-8F58-4977-B97E-386B8381660B}">
      <dsp:nvSpPr>
        <dsp:cNvPr id="0" name=""/>
        <dsp:cNvSpPr/>
      </dsp:nvSpPr>
      <dsp:spPr>
        <a:xfrm rot="16200000">
          <a:off x="184400" y="1487438"/>
          <a:ext cx="4525963" cy="1551086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6416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Ферменты</a:t>
          </a:r>
          <a:endParaRPr lang="ru-RU" sz="1500" kern="1200" dirty="0"/>
        </a:p>
      </dsp:txBody>
      <dsp:txXfrm rot="5400000">
        <a:off x="1671838" y="905193"/>
        <a:ext cx="1551086" cy="2715577"/>
      </dsp:txXfrm>
    </dsp:sp>
    <dsp:sp modelId="{E87305E2-7BA5-49A9-AF16-F3E1A7B50431}">
      <dsp:nvSpPr>
        <dsp:cNvPr id="0" name=""/>
        <dsp:cNvSpPr/>
      </dsp:nvSpPr>
      <dsp:spPr>
        <a:xfrm rot="16200000">
          <a:off x="1851818" y="1487438"/>
          <a:ext cx="4525963" cy="1551086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6416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err="1" smtClean="0"/>
            <a:t>Неколлагеновые</a:t>
          </a:r>
          <a:r>
            <a:rPr lang="ru-RU" sz="1500" kern="1200" dirty="0" smtClean="0"/>
            <a:t> белки</a:t>
          </a:r>
          <a:endParaRPr lang="ru-RU" sz="1500" kern="1200" dirty="0"/>
        </a:p>
      </dsp:txBody>
      <dsp:txXfrm rot="5400000">
        <a:off x="3339256" y="905193"/>
        <a:ext cx="1551086" cy="2715577"/>
      </dsp:txXfrm>
    </dsp:sp>
    <dsp:sp modelId="{75AA72E6-BB96-4F76-A9CB-F50AE3F395BA}">
      <dsp:nvSpPr>
        <dsp:cNvPr id="0" name=""/>
        <dsp:cNvSpPr/>
      </dsp:nvSpPr>
      <dsp:spPr>
        <a:xfrm rot="16200000">
          <a:off x="3519236" y="1487438"/>
          <a:ext cx="4525963" cy="1551086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6416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Другие полимеры: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Липиды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Углеводы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Нуклеиновые кислоты</a:t>
          </a:r>
          <a:endParaRPr lang="ru-RU" sz="1500" kern="1200" dirty="0"/>
        </a:p>
      </dsp:txBody>
      <dsp:txXfrm rot="5400000">
        <a:off x="5006674" y="905193"/>
        <a:ext cx="1551086" cy="2715577"/>
      </dsp:txXfrm>
    </dsp:sp>
    <dsp:sp modelId="{C8B6BC01-A9DA-4BB1-929C-B90B58AE76B8}">
      <dsp:nvSpPr>
        <dsp:cNvPr id="0" name=""/>
        <dsp:cNvSpPr/>
      </dsp:nvSpPr>
      <dsp:spPr>
        <a:xfrm rot="16200000">
          <a:off x="5186654" y="1487438"/>
          <a:ext cx="4525963" cy="1551086"/>
        </a:xfrm>
        <a:prstGeom prst="flowChartManualOperati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6416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Цитрат</a:t>
          </a:r>
          <a:endParaRPr lang="ru-RU" sz="1500" kern="1200" dirty="0"/>
        </a:p>
      </dsp:txBody>
      <dsp:txXfrm rot="5400000">
        <a:off x="6674092" y="905193"/>
        <a:ext cx="1551086" cy="27155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CE08D-9756-4AA3-B685-2895792B5824}">
      <dsp:nvSpPr>
        <dsp:cNvPr id="0" name=""/>
        <dsp:cNvSpPr/>
      </dsp:nvSpPr>
      <dsp:spPr>
        <a:xfrm>
          <a:off x="6995175" y="3423518"/>
          <a:ext cx="894347" cy="4256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053"/>
              </a:lnTo>
              <a:lnTo>
                <a:pt x="894347" y="290053"/>
              </a:lnTo>
              <a:lnTo>
                <a:pt x="894347" y="425628"/>
              </a:lnTo>
            </a:path>
          </a:pathLst>
        </a:custGeom>
        <a:noFill/>
        <a:ln w="25400" cap="flat" cmpd="sng" algn="ctr">
          <a:solidFill>
            <a:schemeClr val="accent4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2C587D-CEDB-4A33-821F-B888F66831BF}">
      <dsp:nvSpPr>
        <dsp:cNvPr id="0" name=""/>
        <dsp:cNvSpPr/>
      </dsp:nvSpPr>
      <dsp:spPr>
        <a:xfrm>
          <a:off x="6100827" y="3423518"/>
          <a:ext cx="894347" cy="425628"/>
        </a:xfrm>
        <a:custGeom>
          <a:avLst/>
          <a:gdLst/>
          <a:ahLst/>
          <a:cxnLst/>
          <a:rect l="0" t="0" r="0" b="0"/>
          <a:pathLst>
            <a:path>
              <a:moveTo>
                <a:pt x="894347" y="0"/>
              </a:moveTo>
              <a:lnTo>
                <a:pt x="894347" y="290053"/>
              </a:lnTo>
              <a:lnTo>
                <a:pt x="0" y="290053"/>
              </a:lnTo>
              <a:lnTo>
                <a:pt x="0" y="425628"/>
              </a:lnTo>
            </a:path>
          </a:pathLst>
        </a:custGeom>
        <a:noFill/>
        <a:ln w="25400" cap="flat" cmpd="sng" algn="ctr">
          <a:solidFill>
            <a:schemeClr val="accent4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5FCA15-8875-48CB-9B69-41F868426147}">
      <dsp:nvSpPr>
        <dsp:cNvPr id="0" name=""/>
        <dsp:cNvSpPr/>
      </dsp:nvSpPr>
      <dsp:spPr>
        <a:xfrm>
          <a:off x="4759306" y="2068581"/>
          <a:ext cx="2235869" cy="4256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053"/>
              </a:lnTo>
              <a:lnTo>
                <a:pt x="2235869" y="290053"/>
              </a:lnTo>
              <a:lnTo>
                <a:pt x="2235869" y="425628"/>
              </a:lnTo>
            </a:path>
          </a:pathLst>
        </a:custGeom>
        <a:noFill/>
        <a:ln w="254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B8A34-A0A8-4515-98E2-902C06787D93}">
      <dsp:nvSpPr>
        <dsp:cNvPr id="0" name=""/>
        <dsp:cNvSpPr/>
      </dsp:nvSpPr>
      <dsp:spPr>
        <a:xfrm>
          <a:off x="2523437" y="3423518"/>
          <a:ext cx="1788695" cy="4256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053"/>
              </a:lnTo>
              <a:lnTo>
                <a:pt x="1788695" y="290053"/>
              </a:lnTo>
              <a:lnTo>
                <a:pt x="1788695" y="425628"/>
              </a:lnTo>
            </a:path>
          </a:pathLst>
        </a:custGeom>
        <a:noFill/>
        <a:ln w="25400" cap="flat" cmpd="sng" algn="ctr">
          <a:solidFill>
            <a:schemeClr val="accent4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78DF0-9050-4113-92A7-1C8FB905D1D9}">
      <dsp:nvSpPr>
        <dsp:cNvPr id="0" name=""/>
        <dsp:cNvSpPr/>
      </dsp:nvSpPr>
      <dsp:spPr>
        <a:xfrm>
          <a:off x="2477717" y="3423518"/>
          <a:ext cx="91440" cy="4256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5628"/>
              </a:lnTo>
            </a:path>
          </a:pathLst>
        </a:custGeom>
        <a:noFill/>
        <a:ln w="25400" cap="flat" cmpd="sng" algn="ctr">
          <a:solidFill>
            <a:schemeClr val="accent4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66062A-6024-4144-B0BE-D11E013ADC8B}">
      <dsp:nvSpPr>
        <dsp:cNvPr id="0" name=""/>
        <dsp:cNvSpPr/>
      </dsp:nvSpPr>
      <dsp:spPr>
        <a:xfrm>
          <a:off x="734742" y="3423518"/>
          <a:ext cx="1788695" cy="425628"/>
        </a:xfrm>
        <a:custGeom>
          <a:avLst/>
          <a:gdLst/>
          <a:ahLst/>
          <a:cxnLst/>
          <a:rect l="0" t="0" r="0" b="0"/>
          <a:pathLst>
            <a:path>
              <a:moveTo>
                <a:pt x="1788695" y="0"/>
              </a:moveTo>
              <a:lnTo>
                <a:pt x="1788695" y="290053"/>
              </a:lnTo>
              <a:lnTo>
                <a:pt x="0" y="290053"/>
              </a:lnTo>
              <a:lnTo>
                <a:pt x="0" y="425628"/>
              </a:lnTo>
            </a:path>
          </a:pathLst>
        </a:custGeom>
        <a:noFill/>
        <a:ln w="25400" cap="flat" cmpd="sng" algn="ctr">
          <a:solidFill>
            <a:schemeClr val="accent4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6EE481-2456-4DEB-B825-8D6A6D399E05}">
      <dsp:nvSpPr>
        <dsp:cNvPr id="0" name=""/>
        <dsp:cNvSpPr/>
      </dsp:nvSpPr>
      <dsp:spPr>
        <a:xfrm>
          <a:off x="2523437" y="2068581"/>
          <a:ext cx="2235869" cy="425628"/>
        </a:xfrm>
        <a:custGeom>
          <a:avLst/>
          <a:gdLst/>
          <a:ahLst/>
          <a:cxnLst/>
          <a:rect l="0" t="0" r="0" b="0"/>
          <a:pathLst>
            <a:path>
              <a:moveTo>
                <a:pt x="2235869" y="0"/>
              </a:moveTo>
              <a:lnTo>
                <a:pt x="2235869" y="290053"/>
              </a:lnTo>
              <a:lnTo>
                <a:pt x="0" y="290053"/>
              </a:lnTo>
              <a:lnTo>
                <a:pt x="0" y="425628"/>
              </a:lnTo>
            </a:path>
          </a:pathLst>
        </a:custGeom>
        <a:noFill/>
        <a:ln w="254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25FBDE-451F-4895-A70B-82D489DE20D1}">
      <dsp:nvSpPr>
        <dsp:cNvPr id="0" name=""/>
        <dsp:cNvSpPr/>
      </dsp:nvSpPr>
      <dsp:spPr>
        <a:xfrm>
          <a:off x="4027567" y="1139273"/>
          <a:ext cx="1463477" cy="929308"/>
        </a:xfrm>
        <a:prstGeom prst="roundRect">
          <a:avLst>
            <a:gd name="adj" fmla="val 10000"/>
          </a:avLst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0F37A0-B411-49FC-B439-81EC17230000}">
      <dsp:nvSpPr>
        <dsp:cNvPr id="0" name=""/>
        <dsp:cNvSpPr/>
      </dsp:nvSpPr>
      <dsp:spPr>
        <a:xfrm>
          <a:off x="4190176" y="1293751"/>
          <a:ext cx="1463477" cy="929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latin typeface="Times New Roman" pitchFamily="18" charset="0"/>
              <a:cs typeface="Times New Roman" pitchFamily="18" charset="0"/>
            </a:rPr>
            <a:t>Костная ткань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17395" y="1320970"/>
        <a:ext cx="1409039" cy="874870"/>
      </dsp:txXfrm>
    </dsp:sp>
    <dsp:sp modelId="{C3AC9E18-8B1D-498A-A71E-F550860261E5}">
      <dsp:nvSpPr>
        <dsp:cNvPr id="0" name=""/>
        <dsp:cNvSpPr/>
      </dsp:nvSpPr>
      <dsp:spPr>
        <a:xfrm>
          <a:off x="1791698" y="2494209"/>
          <a:ext cx="1463477" cy="929308"/>
        </a:xfrm>
        <a:prstGeom prst="roundRect">
          <a:avLst>
            <a:gd name="adj" fmla="val 10000"/>
          </a:avLst>
        </a:prstGeom>
        <a:solidFill>
          <a:schemeClr val="accent4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C53CD6-0676-4CD5-9324-159E5F68BC4C}">
      <dsp:nvSpPr>
        <dsp:cNvPr id="0" name=""/>
        <dsp:cNvSpPr/>
      </dsp:nvSpPr>
      <dsp:spPr>
        <a:xfrm>
          <a:off x="1954307" y="2648687"/>
          <a:ext cx="1463477" cy="929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Клетки </a:t>
          </a:r>
          <a:endParaRPr lang="ru-RU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81526" y="2675906"/>
        <a:ext cx="1409039" cy="874870"/>
      </dsp:txXfrm>
    </dsp:sp>
    <dsp:sp modelId="{0A7EE483-6603-4F87-AEEE-C9DF1C89611C}">
      <dsp:nvSpPr>
        <dsp:cNvPr id="0" name=""/>
        <dsp:cNvSpPr/>
      </dsp:nvSpPr>
      <dsp:spPr>
        <a:xfrm>
          <a:off x="3003" y="3849146"/>
          <a:ext cx="1463477" cy="929308"/>
        </a:xfrm>
        <a:prstGeom prst="roundRect">
          <a:avLst>
            <a:gd name="adj" fmla="val 10000"/>
          </a:avLst>
        </a:prstGeom>
        <a:solidFill>
          <a:schemeClr val="accent4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2E38A-DF38-48F8-8685-EA925584761D}">
      <dsp:nvSpPr>
        <dsp:cNvPr id="0" name=""/>
        <dsp:cNvSpPr/>
      </dsp:nvSpPr>
      <dsp:spPr>
        <a:xfrm>
          <a:off x="165611" y="4003624"/>
          <a:ext cx="1463477" cy="929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latin typeface="Times New Roman" pitchFamily="18" charset="0"/>
              <a:cs typeface="Times New Roman" pitchFamily="18" charset="0"/>
            </a:rPr>
            <a:t>Остеоблас-ты</a:t>
          </a:r>
          <a:endParaRPr lang="ru-RU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2830" y="4030843"/>
        <a:ext cx="1409039" cy="874870"/>
      </dsp:txXfrm>
    </dsp:sp>
    <dsp:sp modelId="{2419A5B6-5EB8-444A-98AD-4BA1F20D2C56}">
      <dsp:nvSpPr>
        <dsp:cNvPr id="0" name=""/>
        <dsp:cNvSpPr/>
      </dsp:nvSpPr>
      <dsp:spPr>
        <a:xfrm>
          <a:off x="1791698" y="3849146"/>
          <a:ext cx="1463477" cy="929308"/>
        </a:xfrm>
        <a:prstGeom prst="roundRect">
          <a:avLst>
            <a:gd name="adj" fmla="val 10000"/>
          </a:avLst>
        </a:prstGeom>
        <a:solidFill>
          <a:schemeClr val="accent4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594C0-C680-4C80-9BA0-112C85AF7F43}">
      <dsp:nvSpPr>
        <dsp:cNvPr id="0" name=""/>
        <dsp:cNvSpPr/>
      </dsp:nvSpPr>
      <dsp:spPr>
        <a:xfrm>
          <a:off x="1954307" y="4003624"/>
          <a:ext cx="1463477" cy="929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Остеоциты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81526" y="4030843"/>
        <a:ext cx="1409039" cy="874870"/>
      </dsp:txXfrm>
    </dsp:sp>
    <dsp:sp modelId="{0AB468F1-39D7-4F4D-B596-DE11785D4447}">
      <dsp:nvSpPr>
        <dsp:cNvPr id="0" name=""/>
        <dsp:cNvSpPr/>
      </dsp:nvSpPr>
      <dsp:spPr>
        <a:xfrm>
          <a:off x="3580393" y="3849146"/>
          <a:ext cx="1463477" cy="929308"/>
        </a:xfrm>
        <a:prstGeom prst="roundRect">
          <a:avLst>
            <a:gd name="adj" fmla="val 10000"/>
          </a:avLst>
        </a:prstGeom>
        <a:solidFill>
          <a:schemeClr val="accent4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994236-F568-4AC1-8920-2903F695746E}">
      <dsp:nvSpPr>
        <dsp:cNvPr id="0" name=""/>
        <dsp:cNvSpPr/>
      </dsp:nvSpPr>
      <dsp:spPr>
        <a:xfrm>
          <a:off x="3743002" y="4003624"/>
          <a:ext cx="1463477" cy="929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i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i="1" kern="1200" dirty="0" smtClean="0"/>
            <a:t> </a:t>
          </a:r>
          <a:r>
            <a:rPr lang="ru-RU" b="1" i="1" kern="1200" dirty="0" err="1" smtClean="0">
              <a:latin typeface="Times New Roman" pitchFamily="18" charset="0"/>
              <a:cs typeface="Times New Roman" pitchFamily="18" charset="0"/>
            </a:rPr>
            <a:t>Остеоклас-ты</a:t>
          </a:r>
          <a:endParaRPr lang="ru-RU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3770221" y="4030843"/>
        <a:ext cx="1409039" cy="874870"/>
      </dsp:txXfrm>
    </dsp:sp>
    <dsp:sp modelId="{1844E644-44B0-4DF4-8533-339E63659896}">
      <dsp:nvSpPr>
        <dsp:cNvPr id="0" name=""/>
        <dsp:cNvSpPr/>
      </dsp:nvSpPr>
      <dsp:spPr>
        <a:xfrm>
          <a:off x="6263436" y="2494209"/>
          <a:ext cx="1463477" cy="929308"/>
        </a:xfrm>
        <a:prstGeom prst="roundRect">
          <a:avLst>
            <a:gd name="adj" fmla="val 10000"/>
          </a:avLst>
        </a:prstGeom>
        <a:solidFill>
          <a:schemeClr val="accent4">
            <a:tint val="99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9F50C9-F7A1-4709-8E14-0F070F0FFAA6}">
      <dsp:nvSpPr>
        <dsp:cNvPr id="0" name=""/>
        <dsp:cNvSpPr/>
      </dsp:nvSpPr>
      <dsp:spPr>
        <a:xfrm>
          <a:off x="6426045" y="2648687"/>
          <a:ext cx="1463477" cy="929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latin typeface="Times New Roman" pitchFamily="18" charset="0"/>
              <a:cs typeface="Times New Roman" pitchFamily="18" charset="0"/>
            </a:rPr>
            <a:t>Межкле-точное</a:t>
          </a: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 вещество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53264" y="2675906"/>
        <a:ext cx="1409039" cy="874870"/>
      </dsp:txXfrm>
    </dsp:sp>
    <dsp:sp modelId="{76CF8C5D-5940-4D00-8C5B-CE93E9195A7E}">
      <dsp:nvSpPr>
        <dsp:cNvPr id="0" name=""/>
        <dsp:cNvSpPr/>
      </dsp:nvSpPr>
      <dsp:spPr>
        <a:xfrm>
          <a:off x="5369088" y="3849146"/>
          <a:ext cx="1463477" cy="929308"/>
        </a:xfrm>
        <a:prstGeom prst="roundRect">
          <a:avLst>
            <a:gd name="adj" fmla="val 10000"/>
          </a:avLst>
        </a:prstGeom>
        <a:solidFill>
          <a:schemeClr val="accent4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F88D8-3D95-4B97-B399-070A98215B2E}">
      <dsp:nvSpPr>
        <dsp:cNvPr id="0" name=""/>
        <dsp:cNvSpPr/>
      </dsp:nvSpPr>
      <dsp:spPr>
        <a:xfrm>
          <a:off x="5531697" y="4003624"/>
          <a:ext cx="1463477" cy="929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err="1" smtClean="0">
              <a:latin typeface="Times New Roman" pitchFamily="18" charset="0"/>
              <a:cs typeface="Times New Roman" pitchFamily="18" charset="0"/>
            </a:rPr>
            <a:t>Фибрилляр-ные</a:t>
          </a: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 структуры (волокна) </a:t>
          </a:r>
          <a:endParaRPr lang="ru-RU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58916" y="4030843"/>
        <a:ext cx="1409039" cy="874870"/>
      </dsp:txXfrm>
    </dsp:sp>
    <dsp:sp modelId="{8C1027AB-353F-4AAF-B0BC-143EF062D774}">
      <dsp:nvSpPr>
        <dsp:cNvPr id="0" name=""/>
        <dsp:cNvSpPr/>
      </dsp:nvSpPr>
      <dsp:spPr>
        <a:xfrm>
          <a:off x="7157784" y="3849146"/>
          <a:ext cx="1463477" cy="929308"/>
        </a:xfrm>
        <a:prstGeom prst="roundRect">
          <a:avLst>
            <a:gd name="adj" fmla="val 10000"/>
          </a:avLst>
        </a:prstGeom>
        <a:solidFill>
          <a:schemeClr val="accent4">
            <a:tint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79DA0C-067B-4E20-A445-FF8C7D5314B4}">
      <dsp:nvSpPr>
        <dsp:cNvPr id="0" name=""/>
        <dsp:cNvSpPr/>
      </dsp:nvSpPr>
      <dsp:spPr>
        <a:xfrm>
          <a:off x="7320392" y="4003624"/>
          <a:ext cx="1463477" cy="929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RU" sz="1800" i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Аморфное белково-углеводное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1" i="1" kern="1200" dirty="0" smtClean="0">
              <a:latin typeface="Times New Roman" pitchFamily="18" charset="0"/>
              <a:cs typeface="Times New Roman" pitchFamily="18" charset="0"/>
            </a:rPr>
            <a:t>вещество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7347611" y="4030843"/>
        <a:ext cx="1409039" cy="8748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63895-DE71-49FB-BA13-CADC08A2C4D4}">
      <dsp:nvSpPr>
        <dsp:cNvPr id="0" name=""/>
        <dsp:cNvSpPr/>
      </dsp:nvSpPr>
      <dsp:spPr>
        <a:xfrm>
          <a:off x="879488" y="1417"/>
          <a:ext cx="3060009" cy="1530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/>
              <a:latin typeface="Times New Roman" pitchFamily="18" charset="0"/>
            </a:rPr>
            <a:t>компактная костная ткань</a:t>
          </a:r>
          <a:endParaRPr lang="ru-RU" sz="2400" kern="1200" dirty="0">
            <a:effectLst/>
          </a:endParaRPr>
        </a:p>
      </dsp:txBody>
      <dsp:txXfrm>
        <a:off x="924300" y="46229"/>
        <a:ext cx="2970385" cy="1440380"/>
      </dsp:txXfrm>
    </dsp:sp>
    <dsp:sp modelId="{F428693F-D16D-4330-9575-5AF568B4F3AA}">
      <dsp:nvSpPr>
        <dsp:cNvPr id="0" name=""/>
        <dsp:cNvSpPr/>
      </dsp:nvSpPr>
      <dsp:spPr>
        <a:xfrm>
          <a:off x="1185489" y="1531421"/>
          <a:ext cx="306000" cy="1147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503"/>
              </a:lnTo>
              <a:lnTo>
                <a:pt x="306000" y="114750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01C8A-AB0A-4213-8DA6-F79CD385F9AD}">
      <dsp:nvSpPr>
        <dsp:cNvPr id="0" name=""/>
        <dsp:cNvSpPr/>
      </dsp:nvSpPr>
      <dsp:spPr>
        <a:xfrm>
          <a:off x="1491490" y="1913922"/>
          <a:ext cx="2448007" cy="1530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органический матрикс (около 20%)</a:t>
          </a:r>
          <a:endParaRPr lang="ru-RU" kern="1200" dirty="0"/>
        </a:p>
      </dsp:txBody>
      <dsp:txXfrm>
        <a:off x="1536302" y="1958734"/>
        <a:ext cx="2358383" cy="1440380"/>
      </dsp:txXfrm>
    </dsp:sp>
    <dsp:sp modelId="{4898CEB3-2342-423D-962D-9E600C62FD6C}">
      <dsp:nvSpPr>
        <dsp:cNvPr id="0" name=""/>
        <dsp:cNvSpPr/>
      </dsp:nvSpPr>
      <dsp:spPr>
        <a:xfrm>
          <a:off x="1185489" y="1531421"/>
          <a:ext cx="306000" cy="3060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0009"/>
              </a:lnTo>
              <a:lnTo>
                <a:pt x="306000" y="306000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39797D-5262-4283-813B-9A28CB9FF071}">
      <dsp:nvSpPr>
        <dsp:cNvPr id="0" name=""/>
        <dsp:cNvSpPr/>
      </dsp:nvSpPr>
      <dsp:spPr>
        <a:xfrm>
          <a:off x="1491490" y="3826428"/>
          <a:ext cx="2448007" cy="1530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неорганические </a:t>
          </a:r>
          <a:r>
            <a:rPr lang="ru-RU" sz="1800" b="1" kern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hlinkClick xmlns:r="http://schemas.openxmlformats.org/officeDocument/2006/relationships" r:id="rId1"/>
            </a:rPr>
            <a:t>вещества</a:t>
          </a:r>
          <a:r>
            <a:rPr lang="ru-RU" sz="1800" b="1" kern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  (70%) и воду  (10%)</a:t>
          </a:r>
        </a:p>
        <a:p>
          <a:pPr lvl="0" algn="ctr" defTabSz="2000250">
            <a:spcBef>
              <a:spcPct val="0"/>
            </a:spcBef>
          </a:pPr>
          <a:endParaRPr lang="ru-RU" kern="1200" dirty="0"/>
        </a:p>
      </dsp:txBody>
      <dsp:txXfrm>
        <a:off x="1536302" y="3871240"/>
        <a:ext cx="2358383" cy="1440380"/>
      </dsp:txXfrm>
    </dsp:sp>
    <dsp:sp modelId="{CB548089-E64D-40EA-97A8-81DD29CDF35B}">
      <dsp:nvSpPr>
        <dsp:cNvPr id="0" name=""/>
        <dsp:cNvSpPr/>
      </dsp:nvSpPr>
      <dsp:spPr>
        <a:xfrm>
          <a:off x="4704500" y="1417"/>
          <a:ext cx="3060009" cy="15300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/>
              <a:latin typeface="Times New Roman" pitchFamily="18" charset="0"/>
            </a:rPr>
            <a:t>губчатое вещество</a:t>
          </a:r>
          <a:endParaRPr lang="ru-RU" sz="2400" kern="1200" dirty="0">
            <a:effectLst/>
          </a:endParaRPr>
        </a:p>
      </dsp:txBody>
      <dsp:txXfrm>
        <a:off x="4749312" y="46229"/>
        <a:ext cx="2970385" cy="1440380"/>
      </dsp:txXfrm>
    </dsp:sp>
    <dsp:sp modelId="{15D679E8-D35F-4EF1-B687-6BD2DCCD9AA2}">
      <dsp:nvSpPr>
        <dsp:cNvPr id="0" name=""/>
        <dsp:cNvSpPr/>
      </dsp:nvSpPr>
      <dsp:spPr>
        <a:xfrm>
          <a:off x="5010501" y="1531421"/>
          <a:ext cx="306000" cy="1147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7503"/>
              </a:lnTo>
              <a:lnTo>
                <a:pt x="306000" y="114750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083125-8B61-4F89-AE3E-A2F10E4C3159}">
      <dsp:nvSpPr>
        <dsp:cNvPr id="0" name=""/>
        <dsp:cNvSpPr/>
      </dsp:nvSpPr>
      <dsp:spPr>
        <a:xfrm>
          <a:off x="5316501" y="1913922"/>
          <a:ext cx="2448007" cy="1530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органических компонентов более 50%</a:t>
          </a:r>
          <a:endParaRPr lang="ru-RU" kern="1200" dirty="0"/>
        </a:p>
      </dsp:txBody>
      <dsp:txXfrm>
        <a:off x="5361313" y="1958734"/>
        <a:ext cx="2358383" cy="1440380"/>
      </dsp:txXfrm>
    </dsp:sp>
    <dsp:sp modelId="{62308F9D-75FA-4AF5-B200-6669D5238452}">
      <dsp:nvSpPr>
        <dsp:cNvPr id="0" name=""/>
        <dsp:cNvSpPr/>
      </dsp:nvSpPr>
      <dsp:spPr>
        <a:xfrm>
          <a:off x="5010501" y="1531421"/>
          <a:ext cx="306000" cy="3060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0009"/>
              </a:lnTo>
              <a:lnTo>
                <a:pt x="306000" y="306000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E96F70-65B1-4CA6-BB61-0B0837E45755}">
      <dsp:nvSpPr>
        <dsp:cNvPr id="0" name=""/>
        <dsp:cNvSpPr/>
      </dsp:nvSpPr>
      <dsp:spPr>
        <a:xfrm>
          <a:off x="5316501" y="3826428"/>
          <a:ext cx="2448007" cy="15300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rPr>
            <a:t>неорганических соединений  - 33–40%, а воды - 10% </a:t>
          </a:r>
        </a:p>
        <a:p>
          <a:pPr lvl="0" algn="ctr" defTabSz="2000250">
            <a:spcBef>
              <a:spcPct val="0"/>
            </a:spcBef>
          </a:pPr>
          <a:endParaRPr lang="ru-RU" kern="1200" dirty="0"/>
        </a:p>
      </dsp:txBody>
      <dsp:txXfrm>
        <a:off x="5361313" y="3871240"/>
        <a:ext cx="2358383" cy="1440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9AEC6-1F16-4ED8-8702-A67D72B13EF9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C3E44-D37D-4312-BF52-2D26B194CB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886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A6FF981-8D43-4B45-93EB-A6964873B944}" type="slidenum">
              <a:rPr lang="ru-RU" altLang="ru-RU" smtClean="0"/>
              <a:pPr eaLnBrk="1" hangingPunct="1"/>
              <a:t>29</a:t>
            </a:fld>
            <a:endParaRPr lang="ru-RU" altLang="ru-RU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3892" y="8685698"/>
            <a:ext cx="2972498" cy="45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B370D011-A13A-407A-A1AC-0F6EE8DE6B5C}" type="slidenum">
              <a:rPr lang="ru-RU" altLang="ru-RU" sz="1200"/>
              <a:pPr algn="r" eaLnBrk="1" hangingPunct="1"/>
              <a:t>32</a:t>
            </a:fld>
            <a:endParaRPr lang="ru-RU" altLang="ru-RU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3892" y="8685698"/>
            <a:ext cx="2972498" cy="45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CFCDC39-1466-4717-9BB4-0221E52BA6DC}" type="slidenum">
              <a:rPr lang="ru-RU" altLang="ru-RU" sz="1200"/>
              <a:pPr algn="r" eaLnBrk="1" hangingPunct="1"/>
              <a:t>33</a:t>
            </a:fld>
            <a:endParaRPr lang="ru-RU" altLang="ru-RU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38148AC-3FBD-44C5-BF9B-5BED89BC921D}" type="slidenum">
              <a:rPr lang="ru-RU" altLang="ru-RU" smtClean="0"/>
              <a:pPr eaLnBrk="1" hangingPunct="1"/>
              <a:t>40</a:t>
            </a:fld>
            <a:endParaRPr lang="ru-RU" altLang="ru-RU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62F8-343A-4E37-90E1-BFC2154D001E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C3AE-DCCA-43E4-970B-3B04EF71B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62F8-343A-4E37-90E1-BFC2154D001E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C3AE-DCCA-43E4-970B-3B04EF71B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62F8-343A-4E37-90E1-BFC2154D001E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C3AE-DCCA-43E4-970B-3B04EF71B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62F8-343A-4E37-90E1-BFC2154D001E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C3AE-DCCA-43E4-970B-3B04EF71B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62F8-343A-4E37-90E1-BFC2154D001E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C3AE-DCCA-43E4-970B-3B04EF71B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62F8-343A-4E37-90E1-BFC2154D001E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C3AE-DCCA-43E4-970B-3B04EF71B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62F8-343A-4E37-90E1-BFC2154D001E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C3AE-DCCA-43E4-970B-3B04EF71B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62F8-343A-4E37-90E1-BFC2154D001E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C3AE-DCCA-43E4-970B-3B04EF71B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62F8-343A-4E37-90E1-BFC2154D001E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C3AE-DCCA-43E4-970B-3B04EF71B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62F8-343A-4E37-90E1-BFC2154D001E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C3AE-DCCA-43E4-970B-3B04EF71B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B62F8-343A-4E37-90E1-BFC2154D001E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CC3AE-DCCA-43E4-970B-3B04EF71B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B62F8-343A-4E37-90E1-BFC2154D001E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CC3AE-DCCA-43E4-970B-3B04EF71B8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umuk.ru/encyklopedia/1752.html" TargetMode="External"/><Relationship Id="rId7" Type="http://schemas.openxmlformats.org/officeDocument/2006/relationships/image" Target="../media/image103.jpeg"/><Relationship Id="rId2" Type="http://schemas.openxmlformats.org/officeDocument/2006/relationships/hyperlink" Target="http://www.xumuk.ru/encyklopedia/1833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102.jpeg"/><Relationship Id="rId4" Type="http://schemas.openxmlformats.org/officeDocument/2006/relationships/image" Target="../media/image86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yolojiegitim.yyu.edu.tr/k/forovlm/images/foramen-ovale_jpg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hyperlink" Target="http://rickwilsondmd.typepad.com/.a/6a01156e42deab970c0120a7a8cc7c970b-800w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nc.edu/courses/2004spring/engl/012/070/56593/images/empic2.jpeg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://www.medpanorama.ru/pic/033.gi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8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9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0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" Type="http://schemas.openxmlformats.org/officeDocument/2006/relationships/diagramLayout" Target="../diagrams/layout6.xml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2" Type="http://schemas.openxmlformats.org/officeDocument/2006/relationships/diagramData" Target="../diagrams/data6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5" Type="http://schemas.openxmlformats.org/officeDocument/2006/relationships/diagramColors" Target="../diagrams/colors6.xml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8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53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8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44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607"/>
            <a:ext cx="3409238" cy="3326085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75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915816" y="476672"/>
            <a:ext cx="6228184" cy="1705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БИОХИМИЯ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СОЕДИНИТЕЛЬНОЙ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endParaRPr 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КОСТНОЙ 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ТКАНИ</a:t>
            </a:r>
          </a:p>
          <a:p>
            <a:endParaRPr lang="ru-RU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20706" y="6381328"/>
            <a:ext cx="8227758" cy="36004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химии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ОрГМУ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2020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852936"/>
            <a:ext cx="5472608" cy="3370659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82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333375"/>
            <a:ext cx="8229600" cy="69215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chemeClr val="tx1"/>
                </a:solidFill>
              </a:rPr>
              <a:t>Регуляция обмена соединительной ткани</a:t>
            </a:r>
          </a:p>
        </p:txBody>
      </p:sp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2484438" y="2924175"/>
            <a:ext cx="3465512" cy="82232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Garamond" pitchFamily="18" charset="0"/>
              </a:rPr>
              <a:t>Синтез коллагена и ГАГ</a:t>
            </a:r>
          </a:p>
          <a:p>
            <a:pPr algn="ctr" eaLnBrk="1" hangingPunct="1"/>
            <a:r>
              <a:rPr lang="ru-RU" altLang="ru-RU" sz="2400" b="1">
                <a:latin typeface="Garamond" pitchFamily="18" charset="0"/>
              </a:rPr>
              <a:t>протеогликанов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608263" y="1628775"/>
            <a:ext cx="274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b="1">
                <a:latin typeface="Garamond" pitchFamily="18" charset="0"/>
              </a:rPr>
              <a:t>Глюкокортикоиды</a:t>
            </a:r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2608263" y="2062163"/>
            <a:ext cx="297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b="1">
                <a:latin typeface="Garamond" pitchFamily="18" charset="0"/>
              </a:rPr>
              <a:t>Старение организма</a:t>
            </a:r>
          </a:p>
        </p:txBody>
      </p:sp>
      <p:sp>
        <p:nvSpPr>
          <p:cNvPr id="12294" name="AutoShape 18"/>
          <p:cNvSpPr>
            <a:spLocks noChangeArrowheads="1"/>
          </p:cNvSpPr>
          <p:nvPr/>
        </p:nvSpPr>
        <p:spPr bwMode="auto">
          <a:xfrm rot="10800000">
            <a:off x="2195513" y="1628775"/>
            <a:ext cx="287337" cy="936625"/>
          </a:xfrm>
          <a:prstGeom prst="upArrow">
            <a:avLst>
              <a:gd name="adj1" fmla="val 50000"/>
              <a:gd name="adj2" fmla="val 8149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5" name="Text Box 5"/>
          <p:cNvSpPr txBox="1">
            <a:spLocks noChangeArrowheads="1"/>
          </p:cNvSpPr>
          <p:nvPr/>
        </p:nvSpPr>
        <p:spPr bwMode="auto">
          <a:xfrm>
            <a:off x="3740150" y="40767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 sz="2400" b="1">
              <a:latin typeface="Garamond" pitchFamily="18" charset="0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535238" y="4005263"/>
            <a:ext cx="3244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b="1">
                <a:latin typeface="Garamond" pitchFamily="18" charset="0"/>
              </a:rPr>
              <a:t>Минералокортикоиды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535238" y="4365625"/>
            <a:ext cx="364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b="1">
                <a:latin typeface="Garamond" pitchFamily="18" charset="0"/>
              </a:rPr>
              <a:t>Андрогены (тестостерон)</a:t>
            </a:r>
          </a:p>
        </p:txBody>
      </p:sp>
      <p:sp>
        <p:nvSpPr>
          <p:cNvPr id="12298" name="Text Box 11"/>
          <p:cNvSpPr txBox="1">
            <a:spLocks noChangeArrowheads="1"/>
          </p:cNvSpPr>
          <p:nvPr/>
        </p:nvSpPr>
        <p:spPr bwMode="auto">
          <a:xfrm>
            <a:off x="2535238" y="4797425"/>
            <a:ext cx="3908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b="1">
                <a:latin typeface="Garamond" pitchFamily="18" charset="0"/>
              </a:rPr>
              <a:t>Соматомедин – включение </a:t>
            </a:r>
          </a:p>
          <a:p>
            <a:pPr eaLnBrk="1" hangingPunct="1"/>
            <a:r>
              <a:rPr lang="ru-RU" altLang="ru-RU" sz="2400" b="1">
                <a:latin typeface="Garamond" pitchFamily="18" charset="0"/>
              </a:rPr>
              <a:t>Сульфатов в ГАГ (ФАФС)</a:t>
            </a:r>
          </a:p>
        </p:txBody>
      </p:sp>
      <p:sp>
        <p:nvSpPr>
          <p:cNvPr id="12299" name="AutoShape 17"/>
          <p:cNvSpPr>
            <a:spLocks noChangeArrowheads="1"/>
          </p:cNvSpPr>
          <p:nvPr/>
        </p:nvSpPr>
        <p:spPr bwMode="auto">
          <a:xfrm>
            <a:off x="2176463" y="4076700"/>
            <a:ext cx="287337" cy="1585913"/>
          </a:xfrm>
          <a:prstGeom prst="upArrow">
            <a:avLst>
              <a:gd name="adj1" fmla="val 50000"/>
              <a:gd name="adj2" fmla="val 137984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295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611360"/>
              </p:ext>
            </p:extLst>
          </p:nvPr>
        </p:nvGraphicFramePr>
        <p:xfrm>
          <a:off x="179512" y="260648"/>
          <a:ext cx="8856984" cy="638305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800200"/>
                <a:gridCol w="7056784"/>
              </a:tblGrid>
              <a:tr h="3770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Белок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Отличительные признаки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939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Остеонектин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Гликозилированный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 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фосфорилированный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 протеин;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множественная низкая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аффинность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к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4828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Щелочная  фосфатаза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Связывание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2+,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normalizeH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действует как гидролаза, отщепляя фосфат от органических соединений, и как </a:t>
                      </a:r>
                      <a:r>
                        <a:rPr lang="ru-RU" sz="1600" normalizeH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фосфотрансфераза</a:t>
                      </a:r>
                      <a:r>
                        <a:rPr lang="ru-RU" sz="1600" normalizeH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перенося фосфат на акцептор органической природы.</a:t>
                      </a:r>
                      <a:endParaRPr lang="ru-RU" sz="1600" normalizeH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939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Тромбоспондин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Связывание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2+ и гидроксиапатита, сайты связывания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такие же, как у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фибронектина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; связывается с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остеонектином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; клеточная адгезия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225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BAG-75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Содержит 60% углеводов (7% -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сиаловая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кислота), 8%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фосфатов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939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Фибронектин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Сайты связывания с поверхностью клеток, фибрином,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гепарином, бактериями, желатином, коллагеном, ДНК;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начальное прикрепление клеток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939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Витронектин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Связывается со многими белками матрикса и сыворотки, ответственными за прикрепление клеток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939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Остеопонтин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Содержит N- и О-связанные олигосахариды,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фосфосерин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и тирозин, участвует в прикреплении клеток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93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Костный 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сиалопротеин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Содержит 50% углеводов (12% -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сиаловая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кислота); у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некоторых видов происходит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сульфатирование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тирозина; участвует в прикреплении клеток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939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Gla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протеин матрикса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Одна внутримолекулярная связь S-S, 5 остатков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gla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939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Остеокальцин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Одна внутримолекулярная связь S-S, 3-5 остатков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gla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связывание с гидроксиапатитом, зависимое от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gla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955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0001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ДРУГИЕ ОРГАНИЧЕСКИЕ КОМПОНЕНТЫ КОСТНОЙ ТКАНИ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5429256" y="1571612"/>
            <a:ext cx="2714644" cy="1328023"/>
          </a:xfrm>
          <a:prstGeom prst="wedgeRoundRectCallout">
            <a:avLst>
              <a:gd name="adj1" fmla="val -75758"/>
              <a:gd name="adj2" fmla="val -80523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</a:rPr>
              <a:t>Углеводы и липиды в них содержатся в небольших количествах.</a:t>
            </a:r>
            <a:endParaRPr lang="ru-RU" b="1" dirty="0">
              <a:latin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714488"/>
            <a:ext cx="2714644" cy="1857388"/>
          </a:xfrm>
          <a:prstGeom prst="wedgeRoundRectCallout">
            <a:avLst>
              <a:gd name="adj1" fmla="val 49676"/>
              <a:gd name="adj2" fmla="val -80073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>
            <a:normAutofit fontScale="62500" lnSpcReduction="20000"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 dirty="0" err="1" smtClean="0">
                <a:latin typeface="Times New Roman" pitchFamily="18" charset="0"/>
              </a:rPr>
              <a:t>Протеогликаны</a:t>
            </a:r>
            <a:r>
              <a:rPr lang="ru-RU" sz="3200" dirty="0" smtClean="0">
                <a:latin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</a:rPr>
              <a:t>представлены </a:t>
            </a:r>
            <a:r>
              <a:rPr lang="ru-RU" sz="3200" b="1" dirty="0" smtClean="0">
                <a:latin typeface="Times New Roman" pitchFamily="18" charset="0"/>
              </a:rPr>
              <a:t>небольшими молекулами  </a:t>
            </a:r>
            <a:r>
              <a:rPr lang="ru-RU" sz="3200" b="1" dirty="0" err="1" smtClean="0">
                <a:latin typeface="Times New Roman" pitchFamily="18" charset="0"/>
              </a:rPr>
              <a:t>декорина</a:t>
            </a:r>
            <a:r>
              <a:rPr lang="ru-RU" sz="3200" b="1" dirty="0" smtClean="0">
                <a:latin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</a:rPr>
              <a:t>и </a:t>
            </a:r>
            <a:r>
              <a:rPr lang="ru-RU" sz="3200" b="1" dirty="0" err="1" smtClean="0">
                <a:latin typeface="Times New Roman" pitchFamily="18" charset="0"/>
              </a:rPr>
              <a:t>бигликана</a:t>
            </a:r>
            <a:r>
              <a:rPr lang="ru-RU" sz="3200" b="1" dirty="0" smtClean="0">
                <a:latin typeface="Times New Roman" pitchFamily="18" charset="0"/>
              </a:rPr>
              <a:t>. </a:t>
            </a:r>
            <a:endParaRPr lang="ru-RU" sz="3200" b="1" dirty="0">
              <a:latin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sz="2800" b="1" dirty="0">
              <a:latin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sz="2800" b="1" dirty="0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2428860" y="3000372"/>
            <a:ext cx="6429420" cy="3616167"/>
          </a:xfrm>
          <a:prstGeom prst="wedgeRoundRectCallout">
            <a:avLst>
              <a:gd name="adj1" fmla="val -32265"/>
              <a:gd name="adj2" fmla="val -101022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Цитрат - низкомолекулярное органическое соединение (соли лимонной кислоты) составляет до 1 % от общей массы костной ткани. Активность фермента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цитратсинтазы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(образование цитрата из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ацетил-КоА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оксалоацетата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 в костной ткани значительно выше активности других ферментов.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Цитрат легко образует растворимые соли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2+ и обеспечивает поступление кальция в минерализующиеся ткани.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Продукция цитрата гормонозависимый процесс. Она усиливается гормоном паращитовидных желез.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14282" y="3857628"/>
            <a:ext cx="2133591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9257049_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52216">
            <a:off x="1773970" y="4700203"/>
            <a:ext cx="3320859" cy="1904482"/>
          </a:xfrm>
          <a:prstGeom prst="rect">
            <a:avLst/>
          </a:prstGeom>
        </p:spPr>
      </p:pic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357299"/>
            <a:ext cx="4429156" cy="371477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2800" b="1" u="sng" dirty="0">
                <a:latin typeface="Times New Roman" pitchFamily="18" charset="0"/>
              </a:rPr>
              <a:t>В состав костей входит: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2800" b="1" dirty="0">
                <a:latin typeface="Times New Roman" pitchFamily="18" charset="0"/>
              </a:rPr>
              <a:t>99% - кальция всего организма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2800" b="1" dirty="0">
                <a:latin typeface="Times New Roman" pitchFamily="18" charset="0"/>
              </a:rPr>
              <a:t>85% - фосфора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2800" b="1" dirty="0">
                <a:latin typeface="Times New Roman" pitchFamily="18" charset="0"/>
              </a:rPr>
              <a:t>60% - магния</a:t>
            </a: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2800" b="1" dirty="0">
                <a:latin typeface="Times New Roman" pitchFamily="18" charset="0"/>
              </a:rPr>
              <a:t>25% - натрия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274638"/>
            <a:ext cx="8858312" cy="86834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НЕОРГАНИЧЕСКАЯ ЧАСТЬ КОСТНОЙ ТКАНИ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928934"/>
            <a:ext cx="4813229" cy="3714776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714876" y="1428736"/>
            <a:ext cx="4286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</a:rPr>
              <a:t>Кальций в костях находится в виде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гидроксиаппатита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(ГАП)</a:t>
            </a:r>
            <a:endParaRPr 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Рисунок 5" descr="Pfosfo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98038">
            <a:off x="382919" y="4646895"/>
            <a:ext cx="2374951" cy="1779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214290"/>
            <a:ext cx="6072230" cy="642942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Другая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часть кальция представлена аморфным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2"/>
              </a:rPr>
              <a:t>фосфатом кальция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Са3(РО4)2.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Содержание аморфного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2"/>
              </a:rPr>
              <a:t>фосфата кальция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подвержено значительным колебаниям в зависимости от возраста.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Аморфный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2"/>
              </a:rPr>
              <a:t>фосфат кальция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преобладает в раннем возрасте, в зрелой кости преобладающим становится кристаллический гидроксилапатит.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аморфный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2"/>
              </a:rPr>
              <a:t>фосфат кальция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рассматривают как лабильный резерв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3"/>
              </a:rPr>
              <a:t>ионов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Са2+ и фосфата.</a:t>
            </a:r>
            <a:r>
              <a:rPr lang="ru-RU" sz="2800" b="1" dirty="0"/>
              <a:t> </a:t>
            </a:r>
          </a:p>
        </p:txBody>
      </p:sp>
      <p:pic>
        <p:nvPicPr>
          <p:cNvPr id="4" name="Рисунок 3" descr="9257049_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2216">
            <a:off x="5903467" y="2155210"/>
            <a:ext cx="2968128" cy="1702194"/>
          </a:xfrm>
          <a:prstGeom prst="rect">
            <a:avLst/>
          </a:prstGeom>
        </p:spPr>
      </p:pic>
      <p:pic>
        <p:nvPicPr>
          <p:cNvPr id="3" name="Рисунок 2" descr="Pfosfo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98038">
            <a:off x="6147428" y="314357"/>
            <a:ext cx="2494233" cy="1869339"/>
          </a:xfrm>
          <a:prstGeom prst="rect">
            <a:avLst/>
          </a:prstGeom>
        </p:spPr>
      </p:pic>
      <p:pic>
        <p:nvPicPr>
          <p:cNvPr id="5" name="Рисунок 4" descr="Oboznachenie-magniya-v-periodicheskojj-tablice-khimicheskikh-ehlementov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94" y="3786190"/>
            <a:ext cx="2286016" cy="2202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epositphotos_24106681-Sodium-material-sig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2330" y="5143512"/>
            <a:ext cx="2071670" cy="169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858312" cy="64294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МИНЕРАЛИЗАЦИЯ КОСТНОЙ ТКАНИ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44" y="928670"/>
            <a:ext cx="6286544" cy="450059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Минерализация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- отложение кристаллов ГАП в ранее образованный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органический матрикс.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начале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минерализации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усиливается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оксигенация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костной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ткани, в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митохондриях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активно накапливается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aseline="30000" dirty="0"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Р04 </a:t>
            </a:r>
            <a:r>
              <a:rPr lang="ru-RU" sz="2200" baseline="30000" dirty="0"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повышается выработкой АТФ (источник энергии и донор фосфата для минерализации).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Усиление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оксигенации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ведет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 повышению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прони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цаемости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мембран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остеобла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стов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межклеточный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матрикс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отпочковуются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пузырьки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матрикса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или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мембранные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везикулы.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содер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жат в высокой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концентрации: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sz="22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ГФЛ,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ЩФ,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пирофосфа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тазу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АТФ-азу и 5'-АМФ-азу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43372" y="2857496"/>
            <a:ext cx="4786346" cy="384786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везикулах возникает перенасыщенный раствор фосфата кальция, из-за чего формируются первичные микрокристаллы ГАП. Кальций в составе гликолипидов взаимодействует с фосфатом в составе белков, образуя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протеолипидный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комплекс. Однако рост кристаллов не происходит из-за способности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протеогликанов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пирофосфатов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PPi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образовывать комплексы с кальцием. </a:t>
            </a:r>
            <a:endParaRPr lang="ru-RU" sz="2000" dirty="0"/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572264" y="785794"/>
            <a:ext cx="2071670" cy="213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17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44" y="1000108"/>
            <a:ext cx="4643470" cy="42862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Со временем везикулы разрушаются и в межклеточный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матрикс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откладываются минеральные компоненты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микрокристаллы, а также происходит  частичный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протеолиз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протеогликанов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Последний обеспечивает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освобождение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sz="23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300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Р04</a:t>
            </a:r>
            <a:r>
              <a:rPr lang="ru-RU" sz="2300" baseline="30000" dirty="0" smtClean="0"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и способствует формированию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поверхности белков, на 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которой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будет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происходить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образование кристаллической решетки ГАП.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858312" cy="64294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МИНЕРАЛИЗАЦИЯ КОСТНОЙ ТКАНИ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57686" y="1643051"/>
            <a:ext cx="4572064" cy="49922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Первичное формирование микрокристаллов ГАП в везикулах остеобластов – это внутриклеточное образование центров кристаллизации (мест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нуклеации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). Фиксация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aseline="30000" dirty="0" smtClean="0"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и Р04</a:t>
            </a:r>
            <a:r>
              <a:rPr lang="ru-RU" sz="2300" baseline="30000" dirty="0" smtClean="0"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на радикалах аминокислот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неколлагеновых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белков матрикса - это внеклеточный процесс образования центров кристаллизации. В костной ткани протекают оба процесса.</a:t>
            </a:r>
          </a:p>
          <a:p>
            <a:pPr>
              <a:lnSpc>
                <a:spcPct val="70000"/>
              </a:lnSpc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Основное место минерализации в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микроканалах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между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микрофибриллами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коллагена 1 типа.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42909" y="5072074"/>
            <a:ext cx="2009195" cy="1785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44" y="928670"/>
            <a:ext cx="6215106" cy="57150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После формирования центров кристаллизации начинается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самоорганизованный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направленный рост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кристаллов ГАП на белковой матрице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костной ткани. По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завершении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роста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кристаллов ГАП, остеобласты оказываются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окруженными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 периферии минерализованным матриксом и превращаются в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остеоциты, функция которых – сохранение постоянства органического и минерального состава кости.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Это возможно только при наличии непрерывного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динамического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равновесия между процессами образования костной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ткани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 процессами ее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резорбции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выполняемыми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остеокластами. Последние располагаются по поверхности костей в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особых углублениях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нишах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резорбции, образуемых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за счет деятельности этих клеток.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85688" y="142852"/>
            <a:ext cx="8644030" cy="64294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МИНЕРАЛИЗАЦИЯ КОСТНОЙ ТКАНИ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928670"/>
            <a:ext cx="3223883" cy="2684184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286512" y="3857628"/>
            <a:ext cx="2643206" cy="85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Схема отложения кристаллов ГАП на волокнах коллагена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9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51115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РЕЗОРБЦИЯ КОСТНОЙ ТКАНИ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2844" y="857233"/>
            <a:ext cx="4643470" cy="5903405"/>
          </a:xfrm>
          <a:prstGeom prst="roundRect">
            <a:avLst>
              <a:gd name="adj" fmla="val 667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Пусковыми фактором резорбции кости является снижение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оксигенации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ткани </a:t>
            </a:r>
            <a:r>
              <a:rPr lang="ru-RU" sz="2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Из стволовой клетки костного мозга образуются предшественники остеокластов, из которых формируются многоядерные зрелые остеокласты. В них активируются анаэробные процессы из-за чего в них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накапливается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лактат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и соответственно, Н</a:t>
            </a:r>
            <a:r>
              <a:rPr lang="ru-RU" sz="2200" baseline="30000" dirty="0" smtClean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Снижение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приводит к повышению проницаемости мембран лизосом и освобождение соответствующих гидролаз: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коллагеназы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гликозидаз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сульфатаз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Остеокласты выделяют в межклеточный матрикс Н + 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лактат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лизосомальные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гидролазы. </a:t>
            </a:r>
            <a:r>
              <a:rPr lang="ru-RU" sz="2200" dirty="0" smtClean="0">
                <a:latin typeface="Times New Roman" pitchFamily="18" charset="0"/>
              </a:rPr>
              <a:t>Активируется матриксная металлопротеиназа-9, которая участвует в деградации коллагена и </a:t>
            </a:r>
            <a:r>
              <a:rPr lang="ru-RU" sz="2200" dirty="0" err="1" smtClean="0">
                <a:latin typeface="Times New Roman" pitchFamily="18" charset="0"/>
              </a:rPr>
              <a:t>протеогликанов</a:t>
            </a:r>
            <a:r>
              <a:rPr lang="ru-RU" sz="2200" dirty="0" smtClean="0">
                <a:latin typeface="Times New Roman" pitchFamily="18" charset="0"/>
              </a:rPr>
              <a:t> межклеточного матрикса.</a:t>
            </a:r>
          </a:p>
          <a:p>
            <a:pPr>
              <a:lnSpc>
                <a:spcPct val="70000"/>
              </a:lnSpc>
              <a:defRPr/>
            </a:pPr>
            <a:endParaRPr lang="ru-RU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3571876"/>
            <a:ext cx="4429156" cy="3071834"/>
          </a:xfrm>
          <a:prstGeom prst="roundRect">
            <a:avLst>
              <a:gd name="adj" fmla="val 631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Из-за местного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закисления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среды 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происходит распад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связи кристаллов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ГАП и белков межклеточного матрикса, кристаллы разрушаются.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Продукты распада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белков матрикса и ГАП поступают в кровь, которая доставляет в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остебласты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кальций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 фосфор, происходит восстановление органического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минерального состава костной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ткани.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928670"/>
            <a:ext cx="4193831" cy="2501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450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64294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РЕЗОРБЦИЯ КОСТНОЙ ТКАНИ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034" y="1071546"/>
            <a:ext cx="8286808" cy="5548694"/>
          </a:xfrm>
          <a:prstGeom prst="roundRect">
            <a:avLst>
              <a:gd name="adj" fmla="val 512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стороне прилегания остеокласта к разрушаемой поверхности различают две зоны:</a:t>
            </a:r>
          </a:p>
          <a:p>
            <a:pPr marL="342900" indent="-342900">
              <a:lnSpc>
                <a:spcPct val="80000"/>
              </a:lnSpc>
              <a:buAutoNum type="arabicPeriod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Первая зона называется гофрированным краем – это мембрана с множественными цитоплазматическими складками, которые обращены в сторону резорбции костной поверхности. </a:t>
            </a:r>
          </a:p>
          <a:p>
            <a:pPr marL="342900" indent="-342900">
              <a:lnSpc>
                <a:spcPct val="80000"/>
              </a:lnSpc>
              <a:buAutoNum type="arabicPeriod"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вторая зона окружает первую и герметизирует область действия гидролитических ферментов. Она свободна от органелл и называется чистой зоной.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Костная резорбция происходит только под гофрированным краем в замкнутом пространстве.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Зрелые остеокласты начинают активно поглощать кость, а завершают разрушение органической матрицы межклеточного вещества кости макрофаги.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Длится резорбция около недели. 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Затем остеокласты в связи с генетической программой погибают. </a:t>
            </a:r>
          </a:p>
          <a:p>
            <a:pPr marL="609600" indent="-609600">
              <a:defRPr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50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143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РЕМОДЕЛИРОВАНИЕ КОСТНОЙ ТКАНИ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1600200"/>
            <a:ext cx="8715436" cy="504351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Соотношение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двух процессов резорбции и восстановления называется </a:t>
            </a:r>
            <a:r>
              <a:rPr lang="ru-RU" sz="2800" b="1" i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ремоделированием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костной ткани.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Известно, что каждые 30 лет костная ткань изменяется почти полностью.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Кость растет до 20-летнего возраста, достигая пика костной массы.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До 30-35 лет наблюдается более или менее устойчивое состояние.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Затем начинается естественное снижение костной массы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863600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accent2"/>
                </a:solidFill>
              </a:rPr>
              <a:t>Старение соединительной ткани</a:t>
            </a:r>
          </a:p>
        </p:txBody>
      </p:sp>
      <p:sp>
        <p:nvSpPr>
          <p:cNvPr id="13315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3413125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ru-RU" altLang="ru-RU" smtClean="0"/>
              <a:t> уменьшение содержания Н</a:t>
            </a:r>
            <a:r>
              <a:rPr lang="ru-RU" altLang="ru-RU" baseline="-25000" smtClean="0"/>
              <a:t>2</a:t>
            </a:r>
            <a:r>
              <a:rPr lang="ru-RU" altLang="ru-RU" smtClean="0"/>
              <a:t>О и отношения основное вещество/волокна </a:t>
            </a:r>
          </a:p>
          <a:p>
            <a:pPr eaLnBrk="1" hangingPunct="1"/>
            <a:r>
              <a:rPr lang="ru-RU" altLang="ru-RU" smtClean="0"/>
              <a:t>снижение содержания гиалуроновой кислоты</a:t>
            </a:r>
          </a:p>
          <a:p>
            <a:pPr eaLnBrk="1" hangingPunct="1"/>
            <a:r>
              <a:rPr lang="ru-RU" altLang="ru-RU" smtClean="0"/>
              <a:t>изменение   соотношение отдельных гликанов</a:t>
            </a:r>
          </a:p>
          <a:p>
            <a:pPr eaLnBrk="1" hangingPunct="1">
              <a:buFontTx/>
              <a:buNone/>
            </a:pPr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377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57298"/>
            <a:ext cx="8229600" cy="504350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>
            <a:normAutofit fontScale="6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sz="4000" b="1" dirty="0">
                <a:latin typeface="Times New Roman" pitchFamily="18" charset="0"/>
              </a:rPr>
              <a:t>Начальная или фаза </a:t>
            </a:r>
            <a:r>
              <a:rPr lang="ru-RU" sz="4000" b="1" dirty="0" smtClean="0">
                <a:latin typeface="Times New Roman" pitchFamily="18" charset="0"/>
              </a:rPr>
              <a:t>активации (характеризуется активацией остеокластов).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atin typeface="Times New Roman" pitchFamily="18" charset="0"/>
              </a:rPr>
              <a:t>Фаза резорбции</a:t>
            </a:r>
          </a:p>
          <a:p>
            <a:pPr marL="274320" indent="-274320">
              <a:defRPr/>
            </a:pPr>
            <a:r>
              <a:rPr lang="ru-RU" sz="4000" b="1" dirty="0" smtClean="0">
                <a:latin typeface="Times New Roman" pitchFamily="18" charset="0"/>
              </a:rPr>
              <a:t>Фаза реверсии (на поверхности кости </a:t>
            </a:r>
            <a:r>
              <a:rPr lang="ru-RU" sz="4000" b="1" dirty="0" err="1" smtClean="0">
                <a:latin typeface="Times New Roman" pitchFamily="18" charset="0"/>
              </a:rPr>
              <a:t>появляютсямононуклеарные</a:t>
            </a:r>
            <a:r>
              <a:rPr lang="ru-RU" sz="4000" b="1" dirty="0" smtClean="0">
                <a:latin typeface="Times New Roman" pitchFamily="18" charset="0"/>
              </a:rPr>
              <a:t> клетки, которые «готовят» поверхность для новых остеобластов, чтобы начать </a:t>
            </a:r>
            <a:r>
              <a:rPr lang="ru-RU" sz="4000" b="1" dirty="0" err="1" smtClean="0">
                <a:latin typeface="Times New Roman" pitchFamily="18" charset="0"/>
              </a:rPr>
              <a:t>остеогенез</a:t>
            </a:r>
            <a:r>
              <a:rPr lang="ru-RU" sz="4000" b="1" dirty="0" smtClean="0">
                <a:latin typeface="Times New Roman" pitchFamily="18" charset="0"/>
              </a:rPr>
              <a:t>. Богатый гликопротеинами слой откладывается на </a:t>
            </a:r>
            <a:r>
              <a:rPr lang="ru-RU" sz="4000" b="1" dirty="0" err="1" smtClean="0">
                <a:latin typeface="Times New Roman" pitchFamily="18" charset="0"/>
              </a:rPr>
              <a:t>резорбированной</a:t>
            </a:r>
            <a:r>
              <a:rPr lang="ru-RU" sz="4000" b="1" dirty="0" smtClean="0">
                <a:latin typeface="Times New Roman" pitchFamily="18" charset="0"/>
              </a:rPr>
              <a:t> поверхности («цементирующая линия»), к которой могут приклеиваться новые остеобласты. 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atin typeface="Times New Roman" pitchFamily="18" charset="0"/>
              </a:rPr>
              <a:t>Фаза образования (минерализации)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sz="4000" b="1" dirty="0" smtClean="0">
              <a:latin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sz="4000" dirty="0">
              <a:latin typeface="Times New Roman" pitchFamily="18" charset="0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74638"/>
            <a:ext cx="8215370" cy="86834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ЭТАПЫ РЕМОДЕЛИРОВАНИЯ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60648"/>
            <a:ext cx="8858312" cy="59658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РЕГУЛЯЦИЯ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ОБМЕНА КОСТНОЙ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00109"/>
            <a:ext cx="8712968" cy="14287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Рост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костей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длину зависит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энхондрального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образования костной ткани на месте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метаэпифизарного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хряща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в ширину (толщину) – от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периостального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окостенения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Костная ткань находится под контролем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многих гормонов.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142844" y="2571744"/>
          <a:ext cx="88583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16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4537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РЕГУЛЯЦИЯ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ОБМЕНА КОСТНОЙ 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ТКАНИ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142844" y="785794"/>
          <a:ext cx="8858312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16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714488"/>
            <a:ext cx="8786874" cy="492919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Вырабатывается паращитовидными железами. Относится у гормонам белково-пептидной природы.</a:t>
            </a:r>
          </a:p>
          <a:p>
            <a:pPr>
              <a:buFont typeface="Wingdings" pitchFamily="2" charset="2"/>
              <a:buChar char="q"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Активирует остеокласты,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остеолиз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и освобождения кальция из костей. Параллельно этому,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паратгормон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, через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остеобластические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рецепторы, стимулирует и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остеогенез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. При высоких концентрациях гормона преобладает стимуляция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остеолиза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, при низких –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остеогенеза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 typeface="Wingdings" pitchFamily="2" charset="2"/>
              <a:buChar char="q"/>
            </a:pP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Паратгормон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способствует отрицательному костному балансу, то есть соотношению темпов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остеогенеза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остеолиза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, с преобладанием последнего, показателем чего служат наблюдаемые при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гиперпаратиреозе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повышение выведения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оксипролина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сиаловых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кислот с мочой.</a:t>
            </a:r>
          </a:p>
          <a:p>
            <a:pPr>
              <a:buFont typeface="Wingdings" pitchFamily="2" charset="2"/>
              <a:buChar char="q"/>
            </a:pP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Стимулприет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второе </a:t>
            </a:r>
            <a:r>
              <a:rPr lang="ru-RU" sz="4200" dirty="0" err="1">
                <a:latin typeface="Times New Roman" pitchFamily="18" charset="0"/>
                <a:cs typeface="Times New Roman" pitchFamily="18" charset="0"/>
              </a:rPr>
              <a:t>гидроксилирования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 витамина D в почках, 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превращающего этот </a:t>
            </a:r>
            <a:r>
              <a:rPr lang="ru-RU" sz="4200" dirty="0">
                <a:latin typeface="Times New Roman" pitchFamily="18" charset="0"/>
                <a:cs typeface="Times New Roman" pitchFamily="18" charset="0"/>
              </a:rPr>
              <a:t>прогормон в активный гормон </a:t>
            </a:r>
            <a:r>
              <a:rPr lang="ru-RU" sz="4200" dirty="0" err="1" smtClean="0">
                <a:latin typeface="Times New Roman" pitchFamily="18" charset="0"/>
                <a:cs typeface="Times New Roman" pitchFamily="18" charset="0"/>
              </a:rPr>
              <a:t>кальцитриол</a:t>
            </a: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 typeface="Wingdings" pitchFamily="2" charset="2"/>
              <a:buChar char="q"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Усиливает экскрецию фосфата с мочой.</a:t>
            </a:r>
          </a:p>
          <a:p>
            <a:pPr>
              <a:buFont typeface="Wingdings" pitchFamily="2" charset="2"/>
              <a:buChar char="q"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Усиливает всасывание кальция  и магния в ЖКТ, способствует абсорбции фосфатов. </a:t>
            </a:r>
          </a:p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ru-RU" sz="4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42852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Однако решающей остаётся регуляция с помощью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кальцитонина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кальцитриола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паратгормона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71802" y="1000108"/>
            <a:ext cx="3143272" cy="51077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ПАРАТГОРМОН</a:t>
            </a:r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82769" y="5134068"/>
            <a:ext cx="1661231" cy="17239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877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44" y="1025352"/>
            <a:ext cx="8786874" cy="561835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гормон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С-клеток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щитовидной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железы.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пептид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32-х аминокислот, из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которых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7 остатков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аминоконце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замкнуты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дисульфидной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связью в кольцо.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подавляется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резорбция костного вещества остеокластами (при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длительном действии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нарушается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остегенез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остеобластами);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подавляется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реабсорбция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кальция и фосфата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baseline="30000" dirty="0" err="1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, K + 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почках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возможно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тормозит активацию макрофагов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488" y="285728"/>
            <a:ext cx="3518114" cy="51077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КАЛЬЦИТОНИН (КТ)</a:t>
            </a:r>
            <a:r>
              <a:rPr lang="ru-RU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063" y="0"/>
            <a:ext cx="1735024" cy="1643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156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857232"/>
            <a:ext cx="8572560" cy="578647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один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активных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метаболитов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холекальциферола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(витамина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Dз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рассматривается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стероидный гормон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хрящевой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зоне роста эпифизов стимулирует пролиферацию и дифференцировку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хондрогенных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клеток, содержащих специфические рецепторы для данного соединения.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молодых остеобластах - усиление синтеза КЛ1, активация щелочной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фосфатазы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увеличение скорости дифференцировки;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зрелых остеобластах и остеоцитах - уменьшение активности ЩФ, синтеза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коллагена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усиление синтеза ОК и продукции цитрата;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моноцитах - стимуляция дифференцировки в макрофаги и остеокласты,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синтеза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лизосомальных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ферментов;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макрофагиах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стимуляция дифференцировки в остеокласты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за счет чего усиливаются процессы резорбции кости.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Т-лимфоцитах - увеличение продукции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лимфокининов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усиливающих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дифференцировку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моноцитов и макрофагов в остеокласты,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почках: в проксимальных канальцах происходит стимуляция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реабсорбции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Р04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,а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дистальных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aseline="30000" dirty="0">
                <a:latin typeface="Times New Roman" pitchFamily="18" charset="0"/>
                <a:cs typeface="Times New Roman" pitchFamily="18" charset="0"/>
              </a:rPr>
              <a:t>+ </a:t>
            </a:r>
            <a:endParaRPr lang="ru-RU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Усиление всасывания кальция в ЖКТ.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214290"/>
            <a:ext cx="8572560" cy="4086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1,25(ОН) 2 DЗ - 1,25-ДИГИДРОКСИХОЛЕКАЛЬЦИФЕРОЛ (КАЛЬЦИТРИОЛ)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69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688" y="714356"/>
            <a:ext cx="8644030" cy="5929330"/>
          </a:xfrm>
          <a:prstGeom prst="roundRect">
            <a:avLst>
              <a:gd name="adj" fmla="val 947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marL="0" indent="0"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Значение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введения кальция и магния в костеобразовании общеизвестно.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Недостаточное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белковое питание вызывает уменьшение образования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мукопротеидов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что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ведет 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нарушению процесса костеобразования.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Витамин А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ретинол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большей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мере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ретиноевой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кислоты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активирует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пролиферацию и дифференцировку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хондрогенных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клеток в хрящевой зоне роста эпифизов, синтез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хондроитинсульфатов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протеогликанов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усиливает задержку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SO4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Са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2 +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Р04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При недостаточном поступлении в организм витамина А тормозится деятельность остеобластов и уменьшается включение серы и фтора в состав костной ткани.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Действие витаминов С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связано с созреванием коллагена, и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карбоксилированием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ОК. Недостаток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аскорбиновой кислоты ведет к полному прекращению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пролиферации остеобластов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уменьшению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образования органического основного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вещества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Падает содержание щелочной фосфатазы.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Недостаток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витамина Д приводит 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рахиту у детей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остеопорозу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взрослых.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71736" y="142852"/>
            <a:ext cx="4545866" cy="61293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ВЛИЯНИЕ ПИТАНИЯ</a:t>
            </a:r>
            <a:endParaRPr lang="ru-RU" sz="3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83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714348" y="3071810"/>
            <a:ext cx="7972452" cy="3405190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ru-RU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42852"/>
            <a:ext cx="8458200" cy="92869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lnSpc>
                <a:spcPct val="70000"/>
              </a:lnSpc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Состояние костной ткани во время заживления переломов и постановки </a:t>
            </a:r>
            <a:r>
              <a:rPr lang="ru-RU" sz="32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имплантов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2844" y="1142984"/>
            <a:ext cx="4143404" cy="3321487"/>
          </a:xfrm>
          <a:prstGeom prst="roundRect">
            <a:avLst>
              <a:gd name="adj" fmla="val 998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Различают два  вида соединения отломков костной ткани: 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прямое приживление </a:t>
            </a: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(</a:t>
            </a:r>
            <a:r>
              <a:rPr lang="ru-R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остеоинтеграция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 </a:t>
            </a:r>
          </a:p>
          <a:p>
            <a:pPr marL="342900" indent="-342900">
              <a:buAutoNum type="arabicPeriod"/>
            </a:pPr>
            <a:r>
              <a:rPr lang="ru-R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фиброзно-оссальная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интеграция, когда вокруг зоны соединённых отломков образуется слой фиброзной ткани.</a:t>
            </a:r>
            <a:endPara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AutoNum type="arabicPeriod"/>
            </a:pP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Периодонтальное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соединение – самый редкий вид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2844" y="4500570"/>
            <a:ext cx="4143404" cy="2188488"/>
          </a:xfrm>
          <a:prstGeom prst="roundRect">
            <a:avLst>
              <a:gd name="adj" fmla="val 1332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В процессе </a:t>
            </a:r>
            <a:r>
              <a:rPr lang="ru-RU" sz="2000" dirty="0" err="1" smtClean="0">
                <a:latin typeface="Times New Roman" pitchFamily="18" charset="0"/>
              </a:rPr>
              <a:t>остеоинтеграции</a:t>
            </a:r>
            <a:r>
              <a:rPr lang="ru-RU" sz="2000" dirty="0" smtClean="0">
                <a:latin typeface="Times New Roman" pitchFamily="18" charset="0"/>
              </a:rPr>
              <a:t> после сопоставления отломков кости образуется тонкая зона из </a:t>
            </a:r>
            <a:r>
              <a:rPr lang="ru-RU" sz="2000" dirty="0" err="1" smtClean="0">
                <a:latin typeface="Times New Roman" pitchFamily="18" charset="0"/>
              </a:rPr>
              <a:t>протеогликанов</a:t>
            </a:r>
            <a:r>
              <a:rPr lang="ru-RU" sz="2000" dirty="0" smtClean="0">
                <a:latin typeface="Times New Roman" pitchFamily="18" charset="0"/>
              </a:rPr>
              <a:t>, которая лишена коллагена. </a:t>
            </a:r>
          </a:p>
          <a:p>
            <a:pPr>
              <a:lnSpc>
                <a:spcPct val="7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Зона склеивания отломка с костью обеспечивается двойным слоем </a:t>
            </a:r>
            <a:r>
              <a:rPr lang="ru-RU" sz="2000" dirty="0" err="1" smtClean="0">
                <a:latin typeface="Times New Roman" pitchFamily="18" charset="0"/>
              </a:rPr>
              <a:t>протеогликанов</a:t>
            </a:r>
            <a:r>
              <a:rPr lang="ru-RU" sz="2000" dirty="0" smtClean="0">
                <a:latin typeface="Times New Roman" pitchFamily="18" charset="0"/>
              </a:rPr>
              <a:t>, включающим молекулы </a:t>
            </a:r>
            <a:r>
              <a:rPr lang="ru-RU" sz="2000" dirty="0" err="1" smtClean="0">
                <a:latin typeface="Times New Roman" pitchFamily="18" charset="0"/>
              </a:rPr>
              <a:t>декорина</a:t>
            </a:r>
            <a:r>
              <a:rPr lang="ru-RU" sz="2000" dirty="0" smtClean="0">
                <a:latin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2000" y="1214422"/>
            <a:ext cx="4429156" cy="3710583"/>
          </a:xfrm>
          <a:prstGeom prst="roundRect">
            <a:avLst>
              <a:gd name="adj" fmla="val 9123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При </a:t>
            </a:r>
            <a:r>
              <a:rPr lang="ru-RU" sz="2000" dirty="0" err="1" smtClean="0">
                <a:latin typeface="Times New Roman" pitchFamily="18" charset="0"/>
              </a:rPr>
              <a:t>фиброзно-оссальной</a:t>
            </a:r>
            <a:r>
              <a:rPr lang="ru-RU" sz="2000" dirty="0" smtClean="0">
                <a:latin typeface="Times New Roman" pitchFamily="18" charset="0"/>
              </a:rPr>
              <a:t> интеграции (характерно для соединения имплантата с костной тканью)участвуют коллагены 1 и 3-го типов, </a:t>
            </a:r>
            <a:r>
              <a:rPr lang="ru-RU" sz="2000" dirty="0" err="1" smtClean="0">
                <a:latin typeface="Times New Roman" pitchFamily="18" charset="0"/>
              </a:rPr>
              <a:t>фибронектин</a:t>
            </a:r>
            <a:r>
              <a:rPr lang="ru-RU" sz="2000" dirty="0" smtClean="0">
                <a:latin typeface="Times New Roman" pitchFamily="18" charset="0"/>
              </a:rPr>
              <a:t>, который играет основную роль в связывании элементов соединительной ткани с имплантатами.</a:t>
            </a:r>
          </a:p>
          <a:p>
            <a:pPr>
              <a:lnSpc>
                <a:spcPct val="7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Под действием механической нагрузки растет активность </a:t>
            </a:r>
            <a:r>
              <a:rPr lang="ru-RU" sz="2000" dirty="0" err="1" smtClean="0">
                <a:latin typeface="Times New Roman" pitchFamily="18" charset="0"/>
              </a:rPr>
              <a:t>коллагеназы</a:t>
            </a:r>
            <a:r>
              <a:rPr lang="ru-RU" sz="2000" dirty="0" smtClean="0">
                <a:latin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</a:rPr>
              <a:t>катепсинов</a:t>
            </a:r>
            <a:r>
              <a:rPr lang="ru-RU" sz="2000" dirty="0" smtClean="0">
                <a:latin typeface="Times New Roman" pitchFamily="18" charset="0"/>
              </a:rPr>
              <a:t>, кислой фосфатазы. </a:t>
            </a:r>
          </a:p>
          <a:p>
            <a:pPr>
              <a:lnSpc>
                <a:spcPct val="70000"/>
              </a:lnSpc>
              <a:defRPr/>
            </a:pPr>
            <a:r>
              <a:rPr lang="ru-RU" sz="2000" dirty="0" smtClean="0">
                <a:latin typeface="Times New Roman" pitchFamily="18" charset="0"/>
              </a:rPr>
              <a:t>Это приводит к убыли костной ткани в </a:t>
            </a:r>
            <a:r>
              <a:rPr lang="ru-RU" sz="2000" dirty="0" err="1" smtClean="0">
                <a:latin typeface="Times New Roman" pitchFamily="18" charset="0"/>
              </a:rPr>
              <a:t>периимплантационной</a:t>
            </a:r>
            <a:r>
              <a:rPr lang="ru-RU" sz="2000" dirty="0" smtClean="0">
                <a:latin typeface="Times New Roman" pitchFamily="18" charset="0"/>
              </a:rPr>
              <a:t> зоне и происходит дезинтеграция дентального имплантата.</a:t>
            </a:r>
            <a:endParaRPr lang="ru-RU" sz="2000" dirty="0">
              <a:latin typeface="Times New Roman" pitchFamily="18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643570" y="4714884"/>
            <a:ext cx="2336910" cy="2143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500034" y="357166"/>
            <a:ext cx="8229600" cy="589756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4000" b="1" dirty="0">
                <a:latin typeface="Times New Roman" pitchFamily="18" charset="0"/>
              </a:rPr>
              <a:t>Установлено, что белковый спектр костной ткани верхних и нижних челюстей различен.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4000" b="1" dirty="0">
                <a:latin typeface="Times New Roman" pitchFamily="18" charset="0"/>
              </a:rPr>
              <a:t>Для нижней челюсти характерно более низкое содержание </a:t>
            </a:r>
            <a:r>
              <a:rPr lang="ru-RU" sz="4000" b="1" dirty="0" err="1">
                <a:latin typeface="Times New Roman" pitchFamily="18" charset="0"/>
              </a:rPr>
              <a:t>фибронектина</a:t>
            </a:r>
            <a:r>
              <a:rPr lang="ru-RU" sz="4000" dirty="0">
                <a:latin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</a:rPr>
              <a:t>.</a:t>
            </a:r>
            <a:endParaRPr lang="ru-RU" sz="4000" dirty="0">
              <a:latin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4000" b="1" dirty="0" smtClean="0">
                <a:latin typeface="Times New Roman" pitchFamily="18" charset="0"/>
              </a:rPr>
              <a:t>Поэтому </a:t>
            </a:r>
            <a:r>
              <a:rPr lang="ru-RU" sz="4000" b="1" dirty="0">
                <a:latin typeface="Times New Roman" pitchFamily="18" charset="0"/>
              </a:rPr>
              <a:t>здесь наиболее часто наблюдается дезинтеграция дентальных имплантатов.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57150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ВЛИЯНИЕ ЧАСТИЧНОГО ОТСУТСТВИЯ ЗУБОВ НА БЕЛКОВЫЙ ОБМЕН КОСТНОЙ ТКАНИ ЧЕЛЮСТЕЙ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714752"/>
            <a:ext cx="8715436" cy="3000396"/>
          </a:xfrm>
          <a:prstGeom prst="roundRect">
            <a:avLst>
              <a:gd name="adj" fmla="val 1173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7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зоне функциональной нагрузки в альвеолярном отростке нижней челюсти после 1-го месяца после заживления снижается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к-во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суммарных белков на 25.2%, коллагена – на 15,8%,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пролина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на 19,5%,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оксипролина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на 38%. В зоне без функциональной нагрузки снижение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к-ва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суммарных белков и коллагена было менее значительным и составило соответственно 6,8% и 7,1%,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оксипролина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на 10%. Максимальное снижение коллагена наблюдается спустя 7 месяцев после заживления. В последующие сроки содержание коллагена остается низким по сравнению с нормой. К 12-му месяцу изменения в составе белков костной ткани становятся более глубокими и стойкими без тенденции к восстановлению. Клинико-рентгенологические и биохимические исследования указывают на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генерализованный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характер изменений в зубочелюстной системе при частичной потере зубов, сходный с изменениями при пародонтозе.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ome\Desktop\Стоматология\Atrofiya-kostnoy-tka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820645"/>
            <a:ext cx="5715040" cy="2788087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6000760" y="857233"/>
            <a:ext cx="3000396" cy="2605897"/>
          </a:xfrm>
          <a:prstGeom prst="roundRect">
            <a:avLst>
              <a:gd name="adj" fmla="val 1211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Нарушение целостности зубных рядов – фактор, отрицательно влияющий на зубочелюстную систему. Частичная потеря зубов ведет к неравномерному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распределению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нагрузки на оставшиеся зубы и их пародонт, в которых со временем, развиваются патологические процессы.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341438"/>
            <a:ext cx="8229600" cy="720725"/>
          </a:xfrm>
        </p:spPr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chemeClr val="accent2"/>
                </a:solidFill>
              </a:rPr>
              <a:t>Свойства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216150"/>
            <a:ext cx="8075613" cy="452596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 1. высокая эластичность (эластин), 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 2. высокая прочность (коллаген), 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 3. волокнистость, 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 4. плохая растворимость в воде,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 5. высокая устойчивость к денатурации,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 6. плохая перевариваемость в ЖКТ, 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 7. низкая антигенность, 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 8.низкая биологическая ценность из-за ограниченного аминокислотного состава.</a:t>
            </a: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468313" y="347663"/>
            <a:ext cx="82296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4000" b="1">
                <a:solidFill>
                  <a:schemeClr val="tx2"/>
                </a:solidFill>
              </a:rPr>
              <a:t>Белки соединительной ткани </a:t>
            </a:r>
          </a:p>
        </p:txBody>
      </p:sp>
    </p:spTree>
    <p:extLst>
      <p:ext uri="{BB962C8B-B14F-4D97-AF65-F5344CB8AC3E}">
        <p14:creationId xmlns:p14="http://schemas.microsoft.com/office/powerpoint/2010/main" val="269478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43956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500174"/>
            <a:ext cx="8568952" cy="4669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4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106363" y="2411413"/>
            <a:ext cx="9145587" cy="4473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buFontTx/>
              <a:buChar char="•"/>
            </a:pPr>
            <a:r>
              <a:rPr lang="ru-RU" altLang="ru-RU" sz="2400" b="1" i="1"/>
              <a:t>Коллаген</a:t>
            </a:r>
            <a:r>
              <a:rPr lang="ru-RU" altLang="ru-RU" sz="2400"/>
              <a:t> — фибриллярный белок, основной компонент межклеточного матрикса. </a:t>
            </a:r>
          </a:p>
          <a:p>
            <a:pPr algn="just">
              <a:buFontTx/>
              <a:buChar char="•"/>
            </a:pPr>
            <a:r>
              <a:rPr lang="ru-RU" altLang="ru-RU" sz="2400"/>
              <a:t>обладает огромной прочностью и практически не растяжим (</a:t>
            </a:r>
            <a:r>
              <a:rPr lang="ru-RU" altLang="ru-RU" sz="2400" i="1"/>
              <a:t>прочнее стальной проволоки того же сечения, он может выдерживать нагрузку в 10000 раз большую собственного веса</a:t>
            </a:r>
            <a:r>
              <a:rPr lang="ru-RU" altLang="ru-RU" sz="2400"/>
              <a:t>). </a:t>
            </a:r>
          </a:p>
          <a:p>
            <a:pPr algn="just">
              <a:buFontTx/>
              <a:buChar char="•"/>
            </a:pPr>
            <a:r>
              <a:rPr lang="ru-RU" altLang="ru-RU" sz="2400"/>
              <a:t>Это самый распространенный белок организма, на него приходиться от 25 до 33% общего количества белка в организме, т.е. 6% массы тела. </a:t>
            </a:r>
          </a:p>
          <a:p>
            <a:pPr algn="just">
              <a:buFontTx/>
              <a:buChar char="•"/>
            </a:pPr>
            <a:r>
              <a:rPr lang="ru-RU" altLang="ru-RU" sz="2400"/>
              <a:t>Около 50% всех коллагеновых белков содержится в тканях скелета, около 40% — в коже и 10% — в строме внутренних органов.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-60325"/>
            <a:ext cx="23812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1835150" y="260350"/>
            <a:ext cx="2063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3200" b="1">
                <a:solidFill>
                  <a:schemeClr val="accent2"/>
                </a:solidFill>
              </a:rPr>
              <a:t>Коллаген</a:t>
            </a:r>
          </a:p>
        </p:txBody>
      </p:sp>
      <p:sp>
        <p:nvSpPr>
          <p:cNvPr id="15365" name="Rectangle 9"/>
          <p:cNvSpPr>
            <a:spLocks noChangeArrowheads="1"/>
          </p:cNvSpPr>
          <p:nvPr/>
        </p:nvSpPr>
        <p:spPr bwMode="auto">
          <a:xfrm>
            <a:off x="611188" y="1635125"/>
            <a:ext cx="18716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b="1" i="1"/>
              <a:t>Коллагеновые волокна</a:t>
            </a:r>
          </a:p>
        </p:txBody>
      </p:sp>
      <p:sp>
        <p:nvSpPr>
          <p:cNvPr id="15366" name="Rectangle 10"/>
          <p:cNvSpPr>
            <a:spLocks noChangeArrowheads="1"/>
          </p:cNvSpPr>
          <p:nvPr/>
        </p:nvSpPr>
        <p:spPr bwMode="auto">
          <a:xfrm>
            <a:off x="3276600" y="1557338"/>
            <a:ext cx="18716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b="1" i="1"/>
              <a:t>Белок коллаген</a:t>
            </a:r>
          </a:p>
        </p:txBody>
      </p:sp>
      <p:sp>
        <p:nvSpPr>
          <p:cNvPr id="15367" name="AutoShape 11"/>
          <p:cNvSpPr>
            <a:spLocks noChangeArrowheads="1"/>
          </p:cNvSpPr>
          <p:nvPr/>
        </p:nvSpPr>
        <p:spPr bwMode="auto">
          <a:xfrm rot="-1666541">
            <a:off x="3348038" y="836613"/>
            <a:ext cx="360362" cy="7207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8" name="AutoShape 12"/>
          <p:cNvSpPr>
            <a:spLocks noChangeArrowheads="1"/>
          </p:cNvSpPr>
          <p:nvPr/>
        </p:nvSpPr>
        <p:spPr bwMode="auto">
          <a:xfrm rot="2126205">
            <a:off x="1979613" y="836613"/>
            <a:ext cx="360362" cy="7207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767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323850" y="44450"/>
            <a:ext cx="84248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2400"/>
              <a:t>Под коллагеном-белком понимают два вещества: </a:t>
            </a:r>
          </a:p>
          <a:p>
            <a:pPr algn="just"/>
            <a:r>
              <a:rPr lang="ru-RU" altLang="ru-RU" sz="2400" b="1"/>
              <a:t>тропоколлаген и проколлаген.</a:t>
            </a: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-36513" y="950913"/>
            <a:ext cx="84248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17525" indent="-4302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buFontTx/>
              <a:buChar char="•"/>
            </a:pPr>
            <a:r>
              <a:rPr lang="ru-RU" altLang="ru-RU" sz="2400" b="1" i="1"/>
              <a:t>тропоколлаген</a:t>
            </a:r>
            <a:r>
              <a:rPr lang="ru-RU" altLang="ru-RU" sz="2000"/>
              <a:t> состоит из 3 α-цепей. </a:t>
            </a:r>
          </a:p>
          <a:p>
            <a:pPr algn="just">
              <a:buFontTx/>
              <a:buChar char="•"/>
            </a:pPr>
            <a:r>
              <a:rPr lang="ru-RU" altLang="ru-RU" sz="2000"/>
              <a:t>Известно около 30 видов α-цепей </a:t>
            </a:r>
          </a:p>
          <a:p>
            <a:pPr algn="just">
              <a:buFontTx/>
              <a:buChar char="•"/>
            </a:pPr>
            <a:r>
              <a:rPr lang="ru-RU" altLang="ru-RU" sz="2000"/>
              <a:t>Большинство α-цепей содержит около 1000АК. </a:t>
            </a:r>
          </a:p>
          <a:p>
            <a:pPr algn="just">
              <a:buFontTx/>
              <a:buChar char="•"/>
            </a:pPr>
            <a:r>
              <a:rPr lang="ru-RU" altLang="ru-RU" sz="2000"/>
              <a:t>В тропоколлагене содержится 33% глицина, 25% пролина и 4-оксипролина, 11% аланина, есть гидроксилизин, </a:t>
            </a:r>
            <a:r>
              <a:rPr lang="ru-RU" altLang="ru-RU" sz="2000">
                <a:solidFill>
                  <a:schemeClr val="accent2"/>
                </a:solidFill>
              </a:rPr>
              <a:t>мало гистидина, метионина и тирозина</a:t>
            </a:r>
            <a:r>
              <a:rPr lang="ru-RU" altLang="ru-RU" sz="2000"/>
              <a:t>, </a:t>
            </a:r>
            <a:r>
              <a:rPr lang="ru-RU" altLang="ru-RU" sz="2000">
                <a:solidFill>
                  <a:srgbClr val="993300"/>
                </a:solidFill>
              </a:rPr>
              <a:t>нет</a:t>
            </a:r>
            <a:r>
              <a:rPr lang="ru-RU" altLang="ru-RU" sz="2000"/>
              <a:t> </a:t>
            </a:r>
            <a:r>
              <a:rPr lang="ru-RU" altLang="ru-RU" sz="2000">
                <a:solidFill>
                  <a:srgbClr val="993300"/>
                </a:solidFill>
              </a:rPr>
              <a:t>цистеина и триптофана</a:t>
            </a:r>
            <a:r>
              <a:rPr lang="ru-RU" altLang="ru-RU" sz="2000"/>
              <a:t>.</a:t>
            </a:r>
          </a:p>
        </p:txBody>
      </p:sp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107950" y="3063875"/>
            <a:ext cx="662622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buFontTx/>
              <a:buAutoNum type="arabicPeriod"/>
            </a:pPr>
            <a:r>
              <a:rPr lang="ru-RU" altLang="ru-RU" sz="2000">
                <a:solidFill>
                  <a:schemeClr val="accent2"/>
                </a:solidFill>
              </a:rPr>
              <a:t>Первичная структура</a:t>
            </a:r>
            <a:r>
              <a:rPr lang="ru-RU" altLang="ru-RU" sz="2000"/>
              <a:t> α-цепей состоит из повторяющейся АК последовательности:          </a:t>
            </a:r>
            <a:r>
              <a:rPr lang="ru-RU" altLang="ru-RU" sz="2000" b="1" i="1"/>
              <a:t>ГЛИ-</a:t>
            </a:r>
            <a:r>
              <a:rPr lang="en-US" altLang="ru-RU" sz="2000" b="1" i="1"/>
              <a:t>X</a:t>
            </a:r>
            <a:r>
              <a:rPr lang="ru-RU" altLang="ru-RU" sz="2000" b="1" i="1"/>
              <a:t>-</a:t>
            </a:r>
            <a:r>
              <a:rPr lang="en-US" altLang="ru-RU" sz="2000" b="1" i="1"/>
              <a:t>Y</a:t>
            </a:r>
            <a:r>
              <a:rPr lang="ru-RU" altLang="ru-RU" sz="2000"/>
              <a:t>. Где</a:t>
            </a:r>
            <a:r>
              <a:rPr lang="en-US" altLang="ru-RU" sz="2000"/>
              <a:t> </a:t>
            </a:r>
            <a:r>
              <a:rPr lang="en-US" altLang="ru-RU" sz="2000" b="1"/>
              <a:t>X</a:t>
            </a:r>
            <a:r>
              <a:rPr lang="en-US" altLang="ru-RU" sz="2000"/>
              <a:t> – </a:t>
            </a:r>
            <a:r>
              <a:rPr lang="ru-RU" altLang="ru-RU" sz="2000"/>
              <a:t>часто пролин, </a:t>
            </a:r>
            <a:r>
              <a:rPr lang="en-US" altLang="ru-RU" sz="2000" b="1"/>
              <a:t>Y</a:t>
            </a:r>
            <a:r>
              <a:rPr lang="ru-RU" altLang="ru-RU" sz="2000"/>
              <a:t> – 4-оксипролин или 5-оксилизин.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000">
                <a:solidFill>
                  <a:schemeClr val="accent2"/>
                </a:solidFill>
              </a:rPr>
              <a:t>Вторичная структура</a:t>
            </a:r>
            <a:r>
              <a:rPr lang="ru-RU" altLang="ru-RU" sz="2000"/>
              <a:t> α-цепи представлена левозакрученной спиралью в витке которой находиться 3 АК. </a:t>
            </a:r>
          </a:p>
          <a:p>
            <a:pPr algn="just" eaLnBrk="1" hangingPunct="1">
              <a:buFontTx/>
              <a:buAutoNum type="arabicPeriod"/>
            </a:pPr>
            <a:r>
              <a:rPr lang="ru-RU" altLang="ru-RU" sz="2000">
                <a:solidFill>
                  <a:schemeClr val="accent2"/>
                </a:solidFill>
              </a:rPr>
              <a:t>Четвертичная структура</a:t>
            </a:r>
            <a:r>
              <a:rPr lang="ru-RU" altLang="ru-RU" sz="2000"/>
              <a:t> 3 α-цепи скручиваются друг с другом в правозакрученную суперспираль </a:t>
            </a:r>
            <a:r>
              <a:rPr lang="ru-RU" altLang="ru-RU" sz="2000" b="1" i="1"/>
              <a:t>тропоколлагена</a:t>
            </a:r>
            <a:r>
              <a:rPr lang="ru-RU" altLang="ru-RU" sz="2000"/>
              <a:t>. Она стабилизируется водородными связями, радикалы АК направлены наружу.</a:t>
            </a:r>
          </a:p>
        </p:txBody>
      </p:sp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3036888"/>
            <a:ext cx="23749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15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19163"/>
            <a:ext cx="889317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468313" y="404813"/>
            <a:ext cx="3303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000"/>
              <a:t>Молекула тропоколлагена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4067175" y="404813"/>
            <a:ext cx="4105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000"/>
              <a:t>Фибриллы и волокна коллагена</a:t>
            </a:r>
          </a:p>
        </p:txBody>
      </p:sp>
    </p:spTree>
    <p:extLst>
      <p:ext uri="{BB962C8B-B14F-4D97-AF65-F5344CB8AC3E}">
        <p14:creationId xmlns:p14="http://schemas.microsoft.com/office/powerpoint/2010/main" val="123517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357563"/>
            <a:ext cx="4392612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50825" y="238125"/>
            <a:ext cx="84042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706438" indent="-825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buFontTx/>
              <a:buChar char="•"/>
            </a:pPr>
            <a:r>
              <a:rPr lang="ru-RU" altLang="ru-RU" sz="2400"/>
              <a:t>Молекула </a:t>
            </a:r>
            <a:r>
              <a:rPr lang="ru-RU" altLang="ru-RU" sz="2400" b="1" i="1"/>
              <a:t>проколлагена</a:t>
            </a:r>
            <a:r>
              <a:rPr lang="ru-RU" altLang="ru-RU" sz="2400"/>
              <a:t> устроена также как и тропоколлагена, но на ее концах находятся </a:t>
            </a:r>
            <a:r>
              <a:rPr lang="ru-RU" altLang="ru-RU" sz="2400" b="1" i="1"/>
              <a:t>С- и </a:t>
            </a:r>
            <a:r>
              <a:rPr lang="en-US" altLang="ru-RU" sz="2400" b="1" i="1"/>
              <a:t>N</a:t>
            </a:r>
            <a:r>
              <a:rPr lang="ru-RU" altLang="ru-RU" sz="2400" b="1" i="1"/>
              <a:t>-пропептиды,</a:t>
            </a:r>
            <a:r>
              <a:rPr lang="ru-RU" altLang="ru-RU" sz="2400"/>
              <a:t> образующие глобулы. </a:t>
            </a:r>
          </a:p>
          <a:p>
            <a:pPr algn="just">
              <a:buFontTx/>
              <a:buChar char="•"/>
            </a:pPr>
            <a:r>
              <a:rPr lang="ru-RU" altLang="ru-RU" sz="2400"/>
              <a:t>N-концевой пропептид состоит из 100АК, </a:t>
            </a:r>
          </a:p>
          <a:p>
            <a:pPr algn="just">
              <a:buFontTx/>
              <a:buChar char="•"/>
            </a:pPr>
            <a:r>
              <a:rPr lang="ru-RU" altLang="ru-RU" sz="2400"/>
              <a:t>С-концевой пропептид – из 250АК. </a:t>
            </a:r>
          </a:p>
          <a:p>
            <a:pPr algn="just">
              <a:buFontTx/>
              <a:buChar char="•"/>
            </a:pPr>
            <a:r>
              <a:rPr lang="ru-RU" altLang="ru-RU" sz="2400"/>
              <a:t>С- и </a:t>
            </a:r>
            <a:r>
              <a:rPr lang="en-US" altLang="ru-RU" sz="2400"/>
              <a:t>N</a:t>
            </a:r>
            <a:r>
              <a:rPr lang="ru-RU" altLang="ru-RU" sz="2400"/>
              <a:t>-пропептиды содержат цистеин, который через дисульфидные мостики образует глобулярную структуру.</a:t>
            </a:r>
          </a:p>
        </p:txBody>
      </p:sp>
    </p:spTree>
    <p:extLst>
      <p:ext uri="{BB962C8B-B14F-4D97-AF65-F5344CB8AC3E}">
        <p14:creationId xmlns:p14="http://schemas.microsoft.com/office/powerpoint/2010/main" val="55655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>
            <a:normAutofit fontScale="90000"/>
          </a:bodyPr>
          <a:lstStyle/>
          <a:p>
            <a:r>
              <a:rPr lang="ru-RU" altLang="ru-RU" sz="4000" b="1" smtClean="0"/>
              <a:t>Виды коллагена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39750" y="1150938"/>
            <a:ext cx="82089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49263" indent="-3683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 sz="2400"/>
              <a:t>Известно 19 типов коллагена, которые отличаются по первичной структуре цепей, функциям и локализации в организме. </a:t>
            </a:r>
          </a:p>
          <a:p>
            <a:pPr eaLnBrk="1" hangingPunct="1">
              <a:buFontTx/>
              <a:buAutoNum type="arabicPeriod"/>
            </a:pPr>
            <a:r>
              <a:rPr lang="ru-RU" altLang="ru-RU" sz="2400"/>
              <a:t>95% всего коллагена в организме человека составляют коллагены I, II и III типов.</a:t>
            </a: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827088" y="3460750"/>
            <a:ext cx="77057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 b="1">
                <a:solidFill>
                  <a:schemeClr val="accent2"/>
                </a:solidFill>
              </a:rPr>
              <a:t> </a:t>
            </a:r>
            <a:r>
              <a:rPr lang="en-US" altLang="ru-RU" sz="2400" b="1">
                <a:solidFill>
                  <a:schemeClr val="accent2"/>
                </a:solidFill>
              </a:rPr>
              <a:t>I</a:t>
            </a:r>
            <a:r>
              <a:rPr lang="ru-RU" altLang="ru-RU" sz="2400" b="1">
                <a:solidFill>
                  <a:schemeClr val="accent2"/>
                </a:solidFill>
              </a:rPr>
              <a:t> -  сухожилий,  связок, </a:t>
            </a:r>
          </a:p>
          <a:p>
            <a:pPr eaLnBrk="1" hangingPunct="1"/>
            <a:r>
              <a:rPr lang="ru-RU" altLang="ru-RU" sz="2400" b="1">
                <a:solidFill>
                  <a:schemeClr val="accent2"/>
                </a:solidFill>
              </a:rPr>
              <a:t> </a:t>
            </a:r>
            <a:r>
              <a:rPr lang="en-US" altLang="ru-RU" sz="2400" b="1">
                <a:solidFill>
                  <a:schemeClr val="accent2"/>
                </a:solidFill>
              </a:rPr>
              <a:t>II</a:t>
            </a:r>
            <a:r>
              <a:rPr lang="ru-RU" altLang="ru-RU" sz="2400" b="1">
                <a:solidFill>
                  <a:schemeClr val="accent2"/>
                </a:solidFill>
              </a:rPr>
              <a:t>  -хрящей,  </a:t>
            </a:r>
          </a:p>
          <a:p>
            <a:pPr eaLnBrk="1" hangingPunct="1"/>
            <a:r>
              <a:rPr lang="en-US" altLang="ru-RU" sz="2400" b="1">
                <a:solidFill>
                  <a:schemeClr val="accent2"/>
                </a:solidFill>
              </a:rPr>
              <a:t>III</a:t>
            </a:r>
            <a:r>
              <a:rPr lang="ru-RU" altLang="ru-RU" sz="2400" b="1">
                <a:solidFill>
                  <a:schemeClr val="accent2"/>
                </a:solidFill>
              </a:rPr>
              <a:t> - кровеносных сосудов, кожи, кишечника  </a:t>
            </a:r>
          </a:p>
          <a:p>
            <a:pPr eaLnBrk="1" hangingPunct="1"/>
            <a:r>
              <a:rPr lang="en-US" altLang="ru-RU" sz="2400" b="1">
                <a:solidFill>
                  <a:schemeClr val="accent2"/>
                </a:solidFill>
              </a:rPr>
              <a:t>IV</a:t>
            </a:r>
            <a:r>
              <a:rPr lang="ru-RU" altLang="ru-RU" sz="2400" b="1">
                <a:solidFill>
                  <a:schemeClr val="accent2"/>
                </a:solidFill>
              </a:rPr>
              <a:t>  -  базальных мембран.</a:t>
            </a:r>
          </a:p>
        </p:txBody>
      </p:sp>
    </p:spTree>
    <p:extLst>
      <p:ext uri="{BB962C8B-B14F-4D97-AF65-F5344CB8AC3E}">
        <p14:creationId xmlns:p14="http://schemas.microsoft.com/office/powerpoint/2010/main" val="20285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>
            <a:normAutofit fontScale="90000"/>
          </a:bodyPr>
          <a:lstStyle/>
          <a:p>
            <a:r>
              <a:rPr lang="ru-RU" altLang="ru-RU" sz="4000" smtClean="0"/>
              <a:t>Синтез коллагена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76200" y="981075"/>
            <a:ext cx="8888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/>
              <a:t>1. На полисомах ЭПР синтезируются полипептидные </a:t>
            </a:r>
            <a:r>
              <a:rPr lang="ru-RU" altLang="ru-RU" b="1" i="1"/>
              <a:t>препро-α-цепи</a:t>
            </a:r>
            <a:r>
              <a:rPr lang="ru-RU" altLang="ru-RU"/>
              <a:t> коллагена. </a:t>
            </a:r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2986088" y="1989138"/>
            <a:ext cx="3673475" cy="3603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1000</a:t>
            </a:r>
          </a:p>
        </p:txBody>
      </p:sp>
      <p:sp>
        <p:nvSpPr>
          <p:cNvPr id="20485" name="Rectangle 7"/>
          <p:cNvSpPr>
            <a:spLocks noChangeArrowheads="1"/>
          </p:cNvSpPr>
          <p:nvPr/>
        </p:nvSpPr>
        <p:spPr bwMode="auto">
          <a:xfrm>
            <a:off x="1692275" y="1989138"/>
            <a:ext cx="1295400" cy="360362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395288" y="1989138"/>
            <a:ext cx="1295400" cy="360362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6659563" y="1989138"/>
            <a:ext cx="2305050" cy="360362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250</a:t>
            </a: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277813" y="2420938"/>
            <a:ext cx="1485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Сигнальный</a:t>
            </a:r>
          </a:p>
          <a:p>
            <a:pPr algn="ctr" eaLnBrk="1" hangingPunct="1"/>
            <a:r>
              <a:rPr lang="ru-RU" altLang="ru-RU"/>
              <a:t>пептид</a:t>
            </a:r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1735138" y="2492375"/>
            <a:ext cx="1036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/>
              <a:t>N</a:t>
            </a:r>
            <a:r>
              <a:rPr lang="ru-RU" altLang="ru-RU"/>
              <a:t>-конец</a:t>
            </a:r>
          </a:p>
        </p:txBody>
      </p:sp>
      <p:sp>
        <p:nvSpPr>
          <p:cNvPr id="20490" name="Text Box 12"/>
          <p:cNvSpPr txBox="1">
            <a:spLocks noChangeArrowheads="1"/>
          </p:cNvSpPr>
          <p:nvPr/>
        </p:nvSpPr>
        <p:spPr bwMode="auto">
          <a:xfrm>
            <a:off x="4221163" y="2486025"/>
            <a:ext cx="8921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ru-RU">
                <a:cs typeface="Arial" pitchFamily="34" charset="0"/>
              </a:rPr>
              <a:t>α</a:t>
            </a:r>
            <a:r>
              <a:rPr lang="ru-RU" altLang="ru-RU">
                <a:cs typeface="Arial" pitchFamily="34" charset="0"/>
              </a:rPr>
              <a:t>-цепь</a:t>
            </a:r>
            <a:endParaRPr lang="el-GR" altLang="ru-RU">
              <a:cs typeface="Arial" pitchFamily="34" charset="0"/>
            </a:endParaRPr>
          </a:p>
        </p:txBody>
      </p:sp>
      <p:sp>
        <p:nvSpPr>
          <p:cNvPr id="20491" name="Text Box 13"/>
          <p:cNvSpPr txBox="1">
            <a:spLocks noChangeArrowheads="1"/>
          </p:cNvSpPr>
          <p:nvPr/>
        </p:nvSpPr>
        <p:spPr bwMode="auto">
          <a:xfrm>
            <a:off x="7108825" y="2420938"/>
            <a:ext cx="1165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С-пептид</a:t>
            </a:r>
          </a:p>
        </p:txBody>
      </p:sp>
      <p:sp>
        <p:nvSpPr>
          <p:cNvPr id="20492" name="AutoShape 14"/>
          <p:cNvSpPr>
            <a:spLocks noChangeArrowheads="1"/>
          </p:cNvSpPr>
          <p:nvPr/>
        </p:nvSpPr>
        <p:spPr bwMode="auto">
          <a:xfrm>
            <a:off x="468313" y="1268413"/>
            <a:ext cx="2592387" cy="503237"/>
          </a:xfrm>
          <a:prstGeom prst="rightArrow">
            <a:avLst>
              <a:gd name="adj1" fmla="val 50000"/>
              <a:gd name="adj2" fmla="val 128786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синтез</a:t>
            </a:r>
          </a:p>
        </p:txBody>
      </p:sp>
      <p:sp>
        <p:nvSpPr>
          <p:cNvPr id="20493" name="Text Box 15"/>
          <p:cNvSpPr txBox="1">
            <a:spLocks noChangeArrowheads="1"/>
          </p:cNvSpPr>
          <p:nvPr/>
        </p:nvSpPr>
        <p:spPr bwMode="auto">
          <a:xfrm>
            <a:off x="2895600" y="4595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4" name="Rectangle 16"/>
          <p:cNvSpPr>
            <a:spLocks noChangeArrowheads="1"/>
          </p:cNvSpPr>
          <p:nvPr/>
        </p:nvSpPr>
        <p:spPr bwMode="auto">
          <a:xfrm>
            <a:off x="3273425" y="5375275"/>
            <a:ext cx="3673475" cy="3603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1000</a:t>
            </a:r>
          </a:p>
        </p:txBody>
      </p:sp>
      <p:sp>
        <p:nvSpPr>
          <p:cNvPr id="20495" name="Rectangle 17"/>
          <p:cNvSpPr>
            <a:spLocks noChangeArrowheads="1"/>
          </p:cNvSpPr>
          <p:nvPr/>
        </p:nvSpPr>
        <p:spPr bwMode="auto">
          <a:xfrm>
            <a:off x="1979613" y="5375275"/>
            <a:ext cx="1295400" cy="360363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0496" name="Rectangle 18"/>
          <p:cNvSpPr>
            <a:spLocks noChangeArrowheads="1"/>
          </p:cNvSpPr>
          <p:nvPr/>
        </p:nvSpPr>
        <p:spPr bwMode="auto">
          <a:xfrm>
            <a:off x="107950" y="5375275"/>
            <a:ext cx="1295400" cy="360363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0497" name="Rectangle 19"/>
          <p:cNvSpPr>
            <a:spLocks noChangeArrowheads="1"/>
          </p:cNvSpPr>
          <p:nvPr/>
        </p:nvSpPr>
        <p:spPr bwMode="auto">
          <a:xfrm>
            <a:off x="6911975" y="5375275"/>
            <a:ext cx="2197100" cy="360363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250</a:t>
            </a:r>
          </a:p>
        </p:txBody>
      </p:sp>
      <p:sp>
        <p:nvSpPr>
          <p:cNvPr id="20498" name="Text Box 20"/>
          <p:cNvSpPr txBox="1">
            <a:spLocks noChangeArrowheads="1"/>
          </p:cNvSpPr>
          <p:nvPr/>
        </p:nvSpPr>
        <p:spPr bwMode="auto">
          <a:xfrm>
            <a:off x="0" y="5807075"/>
            <a:ext cx="1485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Сигнальный</a:t>
            </a:r>
          </a:p>
          <a:p>
            <a:pPr algn="ctr" eaLnBrk="1" hangingPunct="1"/>
            <a:r>
              <a:rPr lang="ru-RU" altLang="ru-RU"/>
              <a:t>пептид</a:t>
            </a:r>
          </a:p>
        </p:txBody>
      </p:sp>
      <p:sp>
        <p:nvSpPr>
          <p:cNvPr id="20499" name="Text Box 21"/>
          <p:cNvSpPr txBox="1">
            <a:spLocks noChangeArrowheads="1"/>
          </p:cNvSpPr>
          <p:nvPr/>
        </p:nvSpPr>
        <p:spPr bwMode="auto">
          <a:xfrm>
            <a:off x="2022475" y="5878513"/>
            <a:ext cx="10366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/>
              <a:t>N</a:t>
            </a:r>
            <a:r>
              <a:rPr lang="ru-RU" altLang="ru-RU"/>
              <a:t>-конец</a:t>
            </a:r>
          </a:p>
        </p:txBody>
      </p:sp>
      <p:sp>
        <p:nvSpPr>
          <p:cNvPr id="20500" name="Text Box 22"/>
          <p:cNvSpPr txBox="1">
            <a:spLocks noChangeArrowheads="1"/>
          </p:cNvSpPr>
          <p:nvPr/>
        </p:nvSpPr>
        <p:spPr bwMode="auto">
          <a:xfrm>
            <a:off x="4508500" y="5872163"/>
            <a:ext cx="892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ru-RU">
                <a:cs typeface="Arial" pitchFamily="34" charset="0"/>
              </a:rPr>
              <a:t>α</a:t>
            </a:r>
            <a:r>
              <a:rPr lang="ru-RU" altLang="ru-RU">
                <a:cs typeface="Arial" pitchFamily="34" charset="0"/>
              </a:rPr>
              <a:t>-цепь</a:t>
            </a:r>
            <a:endParaRPr lang="el-GR" altLang="ru-RU">
              <a:cs typeface="Arial" pitchFamily="34" charset="0"/>
            </a:endParaRPr>
          </a:p>
        </p:txBody>
      </p:sp>
      <p:sp>
        <p:nvSpPr>
          <p:cNvPr id="20501" name="Text Box 23"/>
          <p:cNvSpPr txBox="1">
            <a:spLocks noChangeArrowheads="1"/>
          </p:cNvSpPr>
          <p:nvPr/>
        </p:nvSpPr>
        <p:spPr bwMode="auto">
          <a:xfrm>
            <a:off x="7396163" y="5807075"/>
            <a:ext cx="1165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С-пептид</a:t>
            </a:r>
          </a:p>
        </p:txBody>
      </p:sp>
      <p:sp>
        <p:nvSpPr>
          <p:cNvPr id="20502" name="Rectangle 24"/>
          <p:cNvSpPr>
            <a:spLocks noChangeArrowheads="1"/>
          </p:cNvSpPr>
          <p:nvPr/>
        </p:nvSpPr>
        <p:spPr bwMode="auto">
          <a:xfrm>
            <a:off x="395288" y="3567113"/>
            <a:ext cx="8316912" cy="641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/>
              <a:t>2. В полости ЭПР при отщеплении сигнального пептида </a:t>
            </a:r>
            <a:r>
              <a:rPr lang="ru-RU" altLang="ru-RU" b="1" i="1"/>
              <a:t>препро-α-цепи</a:t>
            </a:r>
            <a:r>
              <a:rPr lang="ru-RU" altLang="ru-RU"/>
              <a:t> превращаются в </a:t>
            </a:r>
            <a:r>
              <a:rPr lang="ru-RU" altLang="ru-RU" b="1" i="1"/>
              <a:t>про-α-цепи</a:t>
            </a:r>
            <a:r>
              <a:rPr lang="ru-RU" altLang="ru-RU"/>
              <a:t>. </a:t>
            </a:r>
          </a:p>
        </p:txBody>
      </p:sp>
      <p:sp>
        <p:nvSpPr>
          <p:cNvPr id="20503" name="AutoShape 25"/>
          <p:cNvSpPr>
            <a:spLocks noChangeArrowheads="1"/>
          </p:cNvSpPr>
          <p:nvPr/>
        </p:nvSpPr>
        <p:spPr bwMode="auto">
          <a:xfrm rot="2155971">
            <a:off x="1038225" y="4359275"/>
            <a:ext cx="220663" cy="792163"/>
          </a:xfrm>
          <a:prstGeom prst="downArrow">
            <a:avLst>
              <a:gd name="adj1" fmla="val 50000"/>
              <a:gd name="adj2" fmla="val 89748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504" name="AutoShape 26"/>
          <p:cNvSpPr>
            <a:spLocks noChangeArrowheads="1"/>
          </p:cNvSpPr>
          <p:nvPr/>
        </p:nvSpPr>
        <p:spPr bwMode="auto">
          <a:xfrm rot="-2398097">
            <a:off x="2243138" y="4362450"/>
            <a:ext cx="215900" cy="792163"/>
          </a:xfrm>
          <a:prstGeom prst="downArrow">
            <a:avLst>
              <a:gd name="adj1" fmla="val 50000"/>
              <a:gd name="adj2" fmla="val 91728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505" name="Text Box 27"/>
          <p:cNvSpPr txBox="1">
            <a:spLocks noChangeArrowheads="1"/>
          </p:cNvSpPr>
          <p:nvPr/>
        </p:nvSpPr>
        <p:spPr bwMode="auto">
          <a:xfrm>
            <a:off x="2771775" y="4497388"/>
            <a:ext cx="1444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1" i="1"/>
              <a:t>пептидаза</a:t>
            </a:r>
          </a:p>
        </p:txBody>
      </p:sp>
      <p:sp>
        <p:nvSpPr>
          <p:cNvPr id="20506" name="Rectangle 28"/>
          <p:cNvSpPr>
            <a:spLocks noChangeArrowheads="1"/>
          </p:cNvSpPr>
          <p:nvPr/>
        </p:nvSpPr>
        <p:spPr bwMode="auto">
          <a:xfrm>
            <a:off x="4211638" y="63754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1" i="1">
                <a:solidFill>
                  <a:schemeClr val="accent2"/>
                </a:solidFill>
              </a:rPr>
              <a:t>про-α-цепь</a:t>
            </a:r>
          </a:p>
        </p:txBody>
      </p:sp>
      <p:sp>
        <p:nvSpPr>
          <p:cNvPr id="20507" name="Rectangle 29"/>
          <p:cNvSpPr>
            <a:spLocks noChangeArrowheads="1"/>
          </p:cNvSpPr>
          <p:nvPr/>
        </p:nvSpPr>
        <p:spPr bwMode="auto">
          <a:xfrm>
            <a:off x="3995738" y="2852738"/>
            <a:ext cx="1854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1" i="1">
                <a:solidFill>
                  <a:schemeClr val="accent2"/>
                </a:solidFill>
              </a:rPr>
              <a:t>препро-α-цепь</a:t>
            </a:r>
          </a:p>
        </p:txBody>
      </p:sp>
    </p:spTree>
    <p:extLst>
      <p:ext uri="{BB962C8B-B14F-4D97-AF65-F5344CB8AC3E}">
        <p14:creationId xmlns:p14="http://schemas.microsoft.com/office/powerpoint/2010/main" val="230871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-85725" y="6072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2503488" y="3860800"/>
            <a:ext cx="3673475" cy="3603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1000</a:t>
            </a: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1209675" y="3860800"/>
            <a:ext cx="1295400" cy="360363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6142038" y="3860800"/>
            <a:ext cx="2197100" cy="360363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250</a:t>
            </a: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1252538" y="4364038"/>
            <a:ext cx="10366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/>
              <a:t>N</a:t>
            </a:r>
            <a:r>
              <a:rPr lang="ru-RU" altLang="ru-RU"/>
              <a:t>-конец</a:t>
            </a:r>
          </a:p>
        </p:txBody>
      </p: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3738563" y="4357688"/>
            <a:ext cx="892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l-GR" altLang="ru-RU">
                <a:cs typeface="Arial" pitchFamily="34" charset="0"/>
              </a:rPr>
              <a:t>α</a:t>
            </a:r>
            <a:r>
              <a:rPr lang="ru-RU" altLang="ru-RU">
                <a:cs typeface="Arial" pitchFamily="34" charset="0"/>
              </a:rPr>
              <a:t>-цепь</a:t>
            </a:r>
            <a:endParaRPr lang="el-GR" altLang="ru-RU">
              <a:cs typeface="Arial" pitchFamily="34" charset="0"/>
            </a:endParaRPr>
          </a:p>
        </p:txBody>
      </p:sp>
      <p:sp>
        <p:nvSpPr>
          <p:cNvPr id="21512" name="Text Box 11"/>
          <p:cNvSpPr txBox="1">
            <a:spLocks noChangeArrowheads="1"/>
          </p:cNvSpPr>
          <p:nvPr/>
        </p:nvSpPr>
        <p:spPr bwMode="auto">
          <a:xfrm>
            <a:off x="6626225" y="4292600"/>
            <a:ext cx="1165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С-пептид</a:t>
            </a:r>
          </a:p>
        </p:txBody>
      </p:sp>
      <p:sp>
        <p:nvSpPr>
          <p:cNvPr id="21513" name="Rectangle 12"/>
          <p:cNvSpPr>
            <a:spLocks noChangeArrowheads="1"/>
          </p:cNvSpPr>
          <p:nvPr/>
        </p:nvSpPr>
        <p:spPr bwMode="auto">
          <a:xfrm>
            <a:off x="2540000" y="5732463"/>
            <a:ext cx="3673475" cy="3603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1000</a:t>
            </a:r>
          </a:p>
        </p:txBody>
      </p:sp>
      <p:sp>
        <p:nvSpPr>
          <p:cNvPr id="21514" name="Rectangle 13"/>
          <p:cNvSpPr>
            <a:spLocks noChangeArrowheads="1"/>
          </p:cNvSpPr>
          <p:nvPr/>
        </p:nvSpPr>
        <p:spPr bwMode="auto">
          <a:xfrm>
            <a:off x="1246188" y="5732463"/>
            <a:ext cx="1295400" cy="360362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1515" name="Rectangle 14"/>
          <p:cNvSpPr>
            <a:spLocks noChangeArrowheads="1"/>
          </p:cNvSpPr>
          <p:nvPr/>
        </p:nvSpPr>
        <p:spPr bwMode="auto">
          <a:xfrm>
            <a:off x="6178550" y="5732463"/>
            <a:ext cx="2197100" cy="360362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250</a:t>
            </a:r>
          </a:p>
        </p:txBody>
      </p:sp>
      <p:sp>
        <p:nvSpPr>
          <p:cNvPr id="21516" name="Text Box 15"/>
          <p:cNvSpPr txBox="1">
            <a:spLocks noChangeArrowheads="1"/>
          </p:cNvSpPr>
          <p:nvPr/>
        </p:nvSpPr>
        <p:spPr bwMode="auto">
          <a:xfrm>
            <a:off x="1289050" y="6235700"/>
            <a:ext cx="1036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/>
              <a:t>N</a:t>
            </a:r>
            <a:r>
              <a:rPr lang="ru-RU" altLang="ru-RU"/>
              <a:t>-конец</a:t>
            </a:r>
          </a:p>
        </p:txBody>
      </p:sp>
      <p:sp>
        <p:nvSpPr>
          <p:cNvPr id="21517" name="Text Box 17"/>
          <p:cNvSpPr txBox="1">
            <a:spLocks noChangeArrowheads="1"/>
          </p:cNvSpPr>
          <p:nvPr/>
        </p:nvSpPr>
        <p:spPr bwMode="auto">
          <a:xfrm>
            <a:off x="6662738" y="6164263"/>
            <a:ext cx="1165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С-пептид</a:t>
            </a:r>
          </a:p>
        </p:txBody>
      </p:sp>
      <p:sp>
        <p:nvSpPr>
          <p:cNvPr id="21518" name="AutoShape 18"/>
          <p:cNvSpPr>
            <a:spLocks noChangeArrowheads="1"/>
          </p:cNvSpPr>
          <p:nvPr/>
        </p:nvSpPr>
        <p:spPr bwMode="auto">
          <a:xfrm>
            <a:off x="4378325" y="4724400"/>
            <a:ext cx="288925" cy="431800"/>
          </a:xfrm>
          <a:prstGeom prst="downArrow">
            <a:avLst>
              <a:gd name="adj1" fmla="val 50000"/>
              <a:gd name="adj2" fmla="val 37363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19" name="Text Box 19"/>
          <p:cNvSpPr txBox="1">
            <a:spLocks noChangeArrowheads="1"/>
          </p:cNvSpPr>
          <p:nvPr/>
        </p:nvSpPr>
        <p:spPr bwMode="auto">
          <a:xfrm>
            <a:off x="2700338" y="514985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1520" name="Line 21"/>
          <p:cNvSpPr>
            <a:spLocks noChangeShapeType="1"/>
          </p:cNvSpPr>
          <p:nvPr/>
        </p:nvSpPr>
        <p:spPr bwMode="auto">
          <a:xfrm>
            <a:off x="2938463" y="5516563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1" name="Text Box 22"/>
          <p:cNvSpPr txBox="1">
            <a:spLocks noChangeArrowheads="1"/>
          </p:cNvSpPr>
          <p:nvPr/>
        </p:nvSpPr>
        <p:spPr bwMode="auto">
          <a:xfrm>
            <a:off x="3419475" y="515620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1522" name="Line 23"/>
          <p:cNvSpPr>
            <a:spLocks noChangeShapeType="1"/>
          </p:cNvSpPr>
          <p:nvPr/>
        </p:nvSpPr>
        <p:spPr bwMode="auto">
          <a:xfrm>
            <a:off x="3657600" y="5522913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3" name="Text Box 24"/>
          <p:cNvSpPr txBox="1">
            <a:spLocks noChangeArrowheads="1"/>
          </p:cNvSpPr>
          <p:nvPr/>
        </p:nvSpPr>
        <p:spPr bwMode="auto">
          <a:xfrm>
            <a:off x="4306888" y="515620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1524" name="Line 25"/>
          <p:cNvSpPr>
            <a:spLocks noChangeShapeType="1"/>
          </p:cNvSpPr>
          <p:nvPr/>
        </p:nvSpPr>
        <p:spPr bwMode="auto">
          <a:xfrm>
            <a:off x="4545013" y="5522913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5" name="Text Box 26"/>
          <p:cNvSpPr txBox="1">
            <a:spLocks noChangeArrowheads="1"/>
          </p:cNvSpPr>
          <p:nvPr/>
        </p:nvSpPr>
        <p:spPr bwMode="auto">
          <a:xfrm>
            <a:off x="5075238" y="514985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1526" name="Line 27"/>
          <p:cNvSpPr>
            <a:spLocks noChangeShapeType="1"/>
          </p:cNvSpPr>
          <p:nvPr/>
        </p:nvSpPr>
        <p:spPr bwMode="auto">
          <a:xfrm>
            <a:off x="5313363" y="5516563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7" name="Text Box 28"/>
          <p:cNvSpPr txBox="1">
            <a:spLocks noChangeArrowheads="1"/>
          </p:cNvSpPr>
          <p:nvPr/>
        </p:nvSpPr>
        <p:spPr bwMode="auto">
          <a:xfrm>
            <a:off x="2843213" y="6302375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1528" name="Line 29"/>
          <p:cNvSpPr>
            <a:spLocks noChangeShapeType="1"/>
          </p:cNvSpPr>
          <p:nvPr/>
        </p:nvSpPr>
        <p:spPr bwMode="auto">
          <a:xfrm>
            <a:off x="3154363" y="6092825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9" name="Text Box 30"/>
          <p:cNvSpPr txBox="1">
            <a:spLocks noChangeArrowheads="1"/>
          </p:cNvSpPr>
          <p:nvPr/>
        </p:nvSpPr>
        <p:spPr bwMode="auto">
          <a:xfrm>
            <a:off x="3779838" y="6302375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1530" name="Line 31"/>
          <p:cNvSpPr>
            <a:spLocks noChangeShapeType="1"/>
          </p:cNvSpPr>
          <p:nvPr/>
        </p:nvSpPr>
        <p:spPr bwMode="auto">
          <a:xfrm>
            <a:off x="4017963" y="6092825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31" name="Text Box 32"/>
          <p:cNvSpPr txBox="1">
            <a:spLocks noChangeArrowheads="1"/>
          </p:cNvSpPr>
          <p:nvPr/>
        </p:nvSpPr>
        <p:spPr bwMode="auto">
          <a:xfrm>
            <a:off x="4643438" y="6302375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1532" name="Line 33"/>
          <p:cNvSpPr>
            <a:spLocks noChangeShapeType="1"/>
          </p:cNvSpPr>
          <p:nvPr/>
        </p:nvSpPr>
        <p:spPr bwMode="auto">
          <a:xfrm>
            <a:off x="4881563" y="6092825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33" name="Text Box 34"/>
          <p:cNvSpPr txBox="1">
            <a:spLocks noChangeArrowheads="1"/>
          </p:cNvSpPr>
          <p:nvPr/>
        </p:nvSpPr>
        <p:spPr bwMode="auto">
          <a:xfrm>
            <a:off x="5435600" y="6302375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1534" name="Line 35"/>
          <p:cNvSpPr>
            <a:spLocks noChangeShapeType="1"/>
          </p:cNvSpPr>
          <p:nvPr/>
        </p:nvSpPr>
        <p:spPr bwMode="auto">
          <a:xfrm>
            <a:off x="5673725" y="6092825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35" name="Text Box 37"/>
          <p:cNvSpPr txBox="1">
            <a:spLocks noChangeArrowheads="1"/>
          </p:cNvSpPr>
          <p:nvPr/>
        </p:nvSpPr>
        <p:spPr bwMode="auto">
          <a:xfrm>
            <a:off x="2695575" y="2205038"/>
            <a:ext cx="1258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/>
              <a:t>Пролин</a:t>
            </a:r>
          </a:p>
        </p:txBody>
      </p:sp>
      <p:sp>
        <p:nvSpPr>
          <p:cNvPr id="21536" name="AutoShape 38"/>
          <p:cNvSpPr>
            <a:spLocks noChangeArrowheads="1"/>
          </p:cNvSpPr>
          <p:nvPr/>
        </p:nvSpPr>
        <p:spPr bwMode="auto">
          <a:xfrm>
            <a:off x="4117975" y="2420938"/>
            <a:ext cx="2232025" cy="144462"/>
          </a:xfrm>
          <a:prstGeom prst="rightArrow">
            <a:avLst>
              <a:gd name="adj1" fmla="val 50000"/>
              <a:gd name="adj2" fmla="val 38626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37" name="Text Box 39"/>
          <p:cNvSpPr txBox="1">
            <a:spLocks noChangeArrowheads="1"/>
          </p:cNvSpPr>
          <p:nvPr/>
        </p:nvSpPr>
        <p:spPr bwMode="auto">
          <a:xfrm>
            <a:off x="6532563" y="2205038"/>
            <a:ext cx="210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/>
              <a:t>4-оксипролин</a:t>
            </a:r>
          </a:p>
        </p:txBody>
      </p:sp>
      <p:sp>
        <p:nvSpPr>
          <p:cNvPr id="21538" name="Rectangle 40"/>
          <p:cNvSpPr>
            <a:spLocks noChangeArrowheads="1"/>
          </p:cNvSpPr>
          <p:nvPr/>
        </p:nvSpPr>
        <p:spPr bwMode="auto">
          <a:xfrm>
            <a:off x="3681413" y="1844675"/>
            <a:ext cx="3189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000" b="1" i="1"/>
              <a:t>пролил-4-гидроксилаза</a:t>
            </a:r>
          </a:p>
        </p:txBody>
      </p:sp>
      <p:sp>
        <p:nvSpPr>
          <p:cNvPr id="21539" name="Rectangle 41"/>
          <p:cNvSpPr>
            <a:spLocks noChangeArrowheads="1"/>
          </p:cNvSpPr>
          <p:nvPr/>
        </p:nvSpPr>
        <p:spPr bwMode="auto">
          <a:xfrm>
            <a:off x="806450" y="2230438"/>
            <a:ext cx="1679575" cy="376237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1"/>
              <a:t>Y-положение</a:t>
            </a:r>
          </a:p>
        </p:txBody>
      </p:sp>
      <p:sp>
        <p:nvSpPr>
          <p:cNvPr id="21540" name="Text Box 42"/>
          <p:cNvSpPr txBox="1">
            <a:spLocks noChangeArrowheads="1"/>
          </p:cNvSpPr>
          <p:nvPr/>
        </p:nvSpPr>
        <p:spPr bwMode="auto">
          <a:xfrm>
            <a:off x="2798763" y="3068638"/>
            <a:ext cx="103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/>
              <a:t>Лизин</a:t>
            </a:r>
          </a:p>
        </p:txBody>
      </p:sp>
      <p:sp>
        <p:nvSpPr>
          <p:cNvPr id="21541" name="AutoShape 43"/>
          <p:cNvSpPr>
            <a:spLocks noChangeArrowheads="1"/>
          </p:cNvSpPr>
          <p:nvPr/>
        </p:nvSpPr>
        <p:spPr bwMode="auto">
          <a:xfrm>
            <a:off x="4173538" y="3238500"/>
            <a:ext cx="2232025" cy="144463"/>
          </a:xfrm>
          <a:prstGeom prst="rightArrow">
            <a:avLst>
              <a:gd name="adj1" fmla="val 50000"/>
              <a:gd name="adj2" fmla="val 38626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42" name="Text Box 44"/>
          <p:cNvSpPr txBox="1">
            <a:spLocks noChangeArrowheads="1"/>
          </p:cNvSpPr>
          <p:nvPr/>
        </p:nvSpPr>
        <p:spPr bwMode="auto">
          <a:xfrm>
            <a:off x="6588125" y="3022600"/>
            <a:ext cx="1906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/>
              <a:t>5-оксилизин</a:t>
            </a:r>
          </a:p>
        </p:txBody>
      </p:sp>
      <p:sp>
        <p:nvSpPr>
          <p:cNvPr id="21543" name="Rectangle 45"/>
          <p:cNvSpPr>
            <a:spLocks noChangeArrowheads="1"/>
          </p:cNvSpPr>
          <p:nvPr/>
        </p:nvSpPr>
        <p:spPr bwMode="auto">
          <a:xfrm>
            <a:off x="3736975" y="2662238"/>
            <a:ext cx="3189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000" b="1" i="1"/>
              <a:t>лизил-5-гидроксилаза</a:t>
            </a:r>
          </a:p>
        </p:txBody>
      </p:sp>
      <p:sp>
        <p:nvSpPr>
          <p:cNvPr id="21544" name="Rectangle 46"/>
          <p:cNvSpPr>
            <a:spLocks noChangeArrowheads="1"/>
          </p:cNvSpPr>
          <p:nvPr/>
        </p:nvSpPr>
        <p:spPr bwMode="auto">
          <a:xfrm>
            <a:off x="755650" y="188913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/>
              <a:t>ГЛИ-</a:t>
            </a:r>
            <a:r>
              <a:rPr lang="en-US" altLang="ru-RU" sz="2400"/>
              <a:t>X</a:t>
            </a:r>
            <a:r>
              <a:rPr lang="ru-RU" altLang="ru-RU" sz="2400"/>
              <a:t>-</a:t>
            </a:r>
            <a:r>
              <a:rPr lang="en-US" altLang="ru-RU" sz="2400"/>
              <a:t>Y</a:t>
            </a:r>
            <a:endParaRPr lang="ru-RU" altLang="ru-RU" sz="2400"/>
          </a:p>
        </p:txBody>
      </p:sp>
      <p:sp>
        <p:nvSpPr>
          <p:cNvPr id="21545" name="Text Box 47"/>
          <p:cNvSpPr txBox="1">
            <a:spLocks noChangeArrowheads="1"/>
          </p:cNvSpPr>
          <p:nvPr/>
        </p:nvSpPr>
        <p:spPr bwMode="auto">
          <a:xfrm>
            <a:off x="2520950" y="1052513"/>
            <a:ext cx="1258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400"/>
              <a:t>Пролин</a:t>
            </a:r>
          </a:p>
        </p:txBody>
      </p:sp>
      <p:sp>
        <p:nvSpPr>
          <p:cNvPr id="21546" name="AutoShape 48"/>
          <p:cNvSpPr>
            <a:spLocks noChangeArrowheads="1"/>
          </p:cNvSpPr>
          <p:nvPr/>
        </p:nvSpPr>
        <p:spPr bwMode="auto">
          <a:xfrm>
            <a:off x="3943350" y="1268413"/>
            <a:ext cx="2232025" cy="144462"/>
          </a:xfrm>
          <a:prstGeom prst="rightArrow">
            <a:avLst>
              <a:gd name="adj1" fmla="val 50000"/>
              <a:gd name="adj2" fmla="val 38626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47" name="Text Box 49"/>
          <p:cNvSpPr txBox="1">
            <a:spLocks noChangeArrowheads="1"/>
          </p:cNvSpPr>
          <p:nvPr/>
        </p:nvSpPr>
        <p:spPr bwMode="auto">
          <a:xfrm>
            <a:off x="6357938" y="1052513"/>
            <a:ext cx="210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2400"/>
              <a:t>3</a:t>
            </a:r>
            <a:r>
              <a:rPr lang="ru-RU" altLang="ru-RU" sz="2400"/>
              <a:t>-оксипролин</a:t>
            </a:r>
          </a:p>
        </p:txBody>
      </p:sp>
      <p:sp>
        <p:nvSpPr>
          <p:cNvPr id="21548" name="Rectangle 50"/>
          <p:cNvSpPr>
            <a:spLocks noChangeArrowheads="1"/>
          </p:cNvSpPr>
          <p:nvPr/>
        </p:nvSpPr>
        <p:spPr bwMode="auto">
          <a:xfrm>
            <a:off x="3506788" y="692150"/>
            <a:ext cx="3189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000" b="1" i="1"/>
              <a:t>пролил-</a:t>
            </a:r>
            <a:r>
              <a:rPr lang="en-US" altLang="ru-RU" sz="2000" b="1" i="1"/>
              <a:t>3</a:t>
            </a:r>
            <a:r>
              <a:rPr lang="ru-RU" altLang="ru-RU" sz="2000" b="1" i="1"/>
              <a:t>-гидроксилаза</a:t>
            </a:r>
          </a:p>
        </p:txBody>
      </p:sp>
      <p:sp>
        <p:nvSpPr>
          <p:cNvPr id="21549" name="Rectangle 51"/>
          <p:cNvSpPr>
            <a:spLocks noChangeArrowheads="1"/>
          </p:cNvSpPr>
          <p:nvPr/>
        </p:nvSpPr>
        <p:spPr bwMode="auto">
          <a:xfrm>
            <a:off x="631825" y="1077913"/>
            <a:ext cx="1679575" cy="376237"/>
          </a:xfrm>
          <a:prstGeom prst="rect">
            <a:avLst/>
          </a:prstGeom>
          <a:solidFill>
            <a:schemeClr val="accent1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b="1"/>
              <a:t>X</a:t>
            </a:r>
            <a:r>
              <a:rPr lang="ru-RU" altLang="ru-RU" b="1"/>
              <a:t>-положение</a:t>
            </a:r>
          </a:p>
        </p:txBody>
      </p:sp>
    </p:spTree>
    <p:extLst>
      <p:ext uri="{BB962C8B-B14F-4D97-AF65-F5344CB8AC3E}">
        <p14:creationId xmlns:p14="http://schemas.microsoft.com/office/powerpoint/2010/main" val="34948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" y="-100013"/>
            <a:ext cx="8686800" cy="649288"/>
          </a:xfrm>
        </p:spPr>
        <p:txBody>
          <a:bodyPr/>
          <a:lstStyle/>
          <a:p>
            <a:r>
              <a:rPr lang="ru-RU" altLang="ru-RU" sz="2800" b="1" smtClean="0">
                <a:solidFill>
                  <a:srgbClr val="993300"/>
                </a:solidFill>
              </a:rPr>
              <a:t>КЛАССИФИКАЦИЯ СОЕДИНИТЕЛЬНОЙ ТКАНИ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107950" y="404813"/>
            <a:ext cx="878522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63538" indent="-274638" eaLnBrk="0" hangingPunct="0">
              <a:tabLst>
                <a:tab pos="3635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3635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3635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3635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3635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 b="1">
                <a:solidFill>
                  <a:schemeClr val="accent2"/>
                </a:solidFill>
              </a:rPr>
              <a:t>1. волокнистая ткань:</a:t>
            </a:r>
            <a:endParaRPr lang="ru-RU" altLang="ru-RU">
              <a:solidFill>
                <a:schemeClr val="accent2"/>
              </a:solidFill>
            </a:endParaRPr>
          </a:p>
          <a:p>
            <a:pPr algn="just" eaLnBrk="1" hangingPunct="1"/>
            <a:r>
              <a:rPr lang="ru-RU" altLang="ru-RU" b="1" i="1"/>
              <a:t>а). рыхлая неоформленная</a:t>
            </a:r>
            <a:r>
              <a:rPr lang="ru-RU" altLang="ru-RU"/>
              <a:t> (образует строму многих органов, адвентициальная оболочка сосудов, образует собственную пластинку слизистых оболочек, подслизистую основу, располагается между мышечными клетками и волокнами);</a:t>
            </a:r>
          </a:p>
          <a:p>
            <a:pPr algn="just" eaLnBrk="1" hangingPunct="1"/>
            <a:r>
              <a:rPr lang="ru-RU" altLang="ru-RU" b="1" i="1"/>
              <a:t>б). плотная неоформленная</a:t>
            </a:r>
            <a:r>
              <a:rPr lang="ru-RU" altLang="ru-RU"/>
              <a:t> ( сетчатый слой дермы, надкостница, надхрящница);</a:t>
            </a:r>
          </a:p>
          <a:p>
            <a:pPr algn="just" eaLnBrk="1" hangingPunct="1"/>
            <a:r>
              <a:rPr lang="ru-RU" altLang="ru-RU" b="1" i="1"/>
              <a:t>в). плотная оформленная</a:t>
            </a:r>
            <a:r>
              <a:rPr lang="ru-RU" altLang="ru-RU"/>
              <a:t> (сухожилия, связки, капсулы, фасции, фиброзные мембраны);</a:t>
            </a:r>
          </a:p>
          <a:p>
            <a:pPr algn="just" eaLnBrk="1" hangingPunct="1"/>
            <a:r>
              <a:rPr lang="ru-RU" altLang="ru-RU" b="1">
                <a:solidFill>
                  <a:schemeClr val="accent2"/>
                </a:solidFill>
              </a:rPr>
              <a:t>2. скелетные ткани: </a:t>
            </a:r>
            <a:endParaRPr lang="ru-RU" altLang="ru-RU">
              <a:solidFill>
                <a:schemeClr val="accent2"/>
              </a:solidFill>
            </a:endParaRPr>
          </a:p>
          <a:p>
            <a:pPr algn="just" eaLnBrk="1" hangingPunct="1"/>
            <a:r>
              <a:rPr lang="ru-RU" altLang="ru-RU" b="1" i="1"/>
              <a:t>а). хрящевая ткань</a:t>
            </a:r>
            <a:r>
              <a:rPr lang="ru-RU" altLang="ru-RU"/>
              <a:t> (3 вида: гиалиновый, эластический и волокнистый хрящ);</a:t>
            </a:r>
          </a:p>
          <a:p>
            <a:pPr algn="just" eaLnBrk="1" hangingPunct="1"/>
            <a:r>
              <a:rPr lang="ru-RU" altLang="ru-RU" b="1" i="1"/>
              <a:t>б). костная ткань</a:t>
            </a:r>
            <a:r>
              <a:rPr lang="ru-RU" altLang="ru-RU"/>
              <a:t> (грубоволокнистая (незрелая) кость, пластинчатая (зрелая) кость);</a:t>
            </a:r>
          </a:p>
          <a:p>
            <a:pPr algn="just" eaLnBrk="1" hangingPunct="1"/>
            <a:r>
              <a:rPr lang="ru-RU" altLang="ru-RU" b="1">
                <a:solidFill>
                  <a:schemeClr val="accent2"/>
                </a:solidFill>
              </a:rPr>
              <a:t>3. специальные виды соединительной ткани: </a:t>
            </a:r>
            <a:endParaRPr lang="ru-RU" altLang="ru-RU">
              <a:solidFill>
                <a:schemeClr val="accent2"/>
              </a:solidFill>
            </a:endParaRPr>
          </a:p>
          <a:p>
            <a:pPr algn="just" eaLnBrk="1" hangingPunct="1"/>
            <a:r>
              <a:rPr lang="ru-RU" altLang="ru-RU" b="1" i="1"/>
              <a:t>а). белая жировая</a:t>
            </a:r>
            <a:r>
              <a:rPr lang="ru-RU" altLang="ru-RU"/>
              <a:t> (есть везде);</a:t>
            </a:r>
          </a:p>
          <a:p>
            <a:pPr algn="just" eaLnBrk="1" hangingPunct="1"/>
            <a:r>
              <a:rPr lang="ru-RU" altLang="ru-RU" b="1" i="1"/>
              <a:t>б). бурая жировая</a:t>
            </a:r>
            <a:r>
              <a:rPr lang="ru-RU" altLang="ru-RU"/>
              <a:t> (между лопатками, около почек, около щитовидной железы);</a:t>
            </a:r>
          </a:p>
          <a:p>
            <a:pPr algn="just" eaLnBrk="1" hangingPunct="1"/>
            <a:r>
              <a:rPr lang="ru-RU" altLang="ru-RU" b="1" i="1"/>
              <a:t>в). пигментная</a:t>
            </a:r>
            <a:r>
              <a:rPr lang="ru-RU" altLang="ru-RU"/>
              <a:t> (сосудистая оболочка глаза, дерма в области сосков молочных желез, родимых пятен, невусов); </a:t>
            </a:r>
          </a:p>
          <a:p>
            <a:pPr algn="just" eaLnBrk="1" hangingPunct="1"/>
            <a:r>
              <a:rPr lang="ru-RU" altLang="ru-RU" b="1" i="1"/>
              <a:t>г). студенистая</a:t>
            </a:r>
            <a:r>
              <a:rPr lang="ru-RU" altLang="ru-RU"/>
              <a:t> (пупочный канатик);</a:t>
            </a:r>
          </a:p>
          <a:p>
            <a:pPr algn="just" eaLnBrk="1" hangingPunct="1"/>
            <a:r>
              <a:rPr lang="ru-RU" altLang="ru-RU" b="1" i="1"/>
              <a:t>д). ретикулярная</a:t>
            </a:r>
            <a:r>
              <a:rPr lang="ru-RU" altLang="ru-RU"/>
              <a:t> (селезенка, лимфатические узлы, миндалины, лимфоидные фолликулы, красный костный мозг);</a:t>
            </a:r>
          </a:p>
          <a:p>
            <a:pPr algn="just" eaLnBrk="1" hangingPunct="1"/>
            <a:r>
              <a:rPr lang="ru-RU" altLang="ru-RU" b="1">
                <a:solidFill>
                  <a:schemeClr val="accent2"/>
                </a:solidFill>
              </a:rPr>
              <a:t>4. кровь</a:t>
            </a:r>
          </a:p>
        </p:txBody>
      </p:sp>
    </p:spTree>
    <p:extLst>
      <p:ext uri="{BB962C8B-B14F-4D97-AF65-F5344CB8AC3E}">
        <p14:creationId xmlns:p14="http://schemas.microsoft.com/office/powerpoint/2010/main" val="9950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3"/>
          <p:cNvGraphicFramePr>
            <a:graphicFrameLocks noChangeAspect="1"/>
          </p:cNvGraphicFramePr>
          <p:nvPr/>
        </p:nvGraphicFramePr>
        <p:xfrm>
          <a:off x="539750" y="836613"/>
          <a:ext cx="8353425" cy="334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S ChemDraw Drawing" r:id="rId3" imgW="5130800" imgH="2057400" progId="ChemDraw.Document.6.0">
                  <p:embed/>
                </p:oleObj>
              </mc:Choice>
              <mc:Fallback>
                <p:oleObj name="CS ChemDraw Drawing" r:id="rId3" imgW="5130800" imgH="20574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836613"/>
                        <a:ext cx="8353425" cy="334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62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536575" y="63500"/>
            <a:ext cx="8283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ru-RU" sz="2000"/>
              <a:t>4</a:t>
            </a:r>
            <a:r>
              <a:rPr lang="ru-RU" altLang="ru-RU" sz="2000"/>
              <a:t>. Гликозилтрансфераза гликозилируется галактозой или галактозилглюкозой гидроксилизин про-α-цепей. </a:t>
            </a:r>
          </a:p>
        </p:txBody>
      </p:sp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2540000" y="1563688"/>
            <a:ext cx="3673475" cy="3603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1000</a:t>
            </a:r>
          </a:p>
        </p:txBody>
      </p:sp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1246188" y="1563688"/>
            <a:ext cx="1295400" cy="360362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6178550" y="1563688"/>
            <a:ext cx="2197100" cy="360362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250</a:t>
            </a:r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1289050" y="2066925"/>
            <a:ext cx="1036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/>
              <a:t>N</a:t>
            </a:r>
            <a:r>
              <a:rPr lang="ru-RU" altLang="ru-RU"/>
              <a:t>-конец</a:t>
            </a:r>
          </a:p>
        </p:txBody>
      </p:sp>
      <p:sp>
        <p:nvSpPr>
          <p:cNvPr id="23559" name="Text Box 10"/>
          <p:cNvSpPr txBox="1">
            <a:spLocks noChangeArrowheads="1"/>
          </p:cNvSpPr>
          <p:nvPr/>
        </p:nvSpPr>
        <p:spPr bwMode="auto">
          <a:xfrm>
            <a:off x="6662738" y="1995488"/>
            <a:ext cx="1165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С-пептид</a:t>
            </a:r>
          </a:p>
        </p:txBody>
      </p:sp>
      <p:sp>
        <p:nvSpPr>
          <p:cNvPr id="23560" name="Text Box 11"/>
          <p:cNvSpPr txBox="1">
            <a:spLocks noChangeArrowheads="1"/>
          </p:cNvSpPr>
          <p:nvPr/>
        </p:nvSpPr>
        <p:spPr bwMode="auto">
          <a:xfrm>
            <a:off x="2700338" y="981075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3561" name="Line 12"/>
          <p:cNvSpPr>
            <a:spLocks noChangeShapeType="1"/>
          </p:cNvSpPr>
          <p:nvPr/>
        </p:nvSpPr>
        <p:spPr bwMode="auto">
          <a:xfrm>
            <a:off x="2938463" y="1347788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2" name="Text Box 13"/>
          <p:cNvSpPr txBox="1">
            <a:spLocks noChangeArrowheads="1"/>
          </p:cNvSpPr>
          <p:nvPr/>
        </p:nvSpPr>
        <p:spPr bwMode="auto">
          <a:xfrm>
            <a:off x="3419475" y="987425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3563" name="Line 14"/>
          <p:cNvSpPr>
            <a:spLocks noChangeShapeType="1"/>
          </p:cNvSpPr>
          <p:nvPr/>
        </p:nvSpPr>
        <p:spPr bwMode="auto">
          <a:xfrm>
            <a:off x="3657600" y="1354138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4" name="Text Box 15"/>
          <p:cNvSpPr txBox="1">
            <a:spLocks noChangeArrowheads="1"/>
          </p:cNvSpPr>
          <p:nvPr/>
        </p:nvSpPr>
        <p:spPr bwMode="auto">
          <a:xfrm>
            <a:off x="4306888" y="987425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3565" name="Line 16"/>
          <p:cNvSpPr>
            <a:spLocks noChangeShapeType="1"/>
          </p:cNvSpPr>
          <p:nvPr/>
        </p:nvSpPr>
        <p:spPr bwMode="auto">
          <a:xfrm>
            <a:off x="4545013" y="1354138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6" name="Text Box 17"/>
          <p:cNvSpPr txBox="1">
            <a:spLocks noChangeArrowheads="1"/>
          </p:cNvSpPr>
          <p:nvPr/>
        </p:nvSpPr>
        <p:spPr bwMode="auto">
          <a:xfrm>
            <a:off x="5075238" y="981075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3567" name="Line 18"/>
          <p:cNvSpPr>
            <a:spLocks noChangeShapeType="1"/>
          </p:cNvSpPr>
          <p:nvPr/>
        </p:nvSpPr>
        <p:spPr bwMode="auto">
          <a:xfrm>
            <a:off x="5313363" y="1347788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68" name="Text Box 19"/>
          <p:cNvSpPr txBox="1">
            <a:spLocks noChangeArrowheads="1"/>
          </p:cNvSpPr>
          <p:nvPr/>
        </p:nvSpPr>
        <p:spPr bwMode="auto">
          <a:xfrm>
            <a:off x="2843213" y="213360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3569" name="Line 20"/>
          <p:cNvSpPr>
            <a:spLocks noChangeShapeType="1"/>
          </p:cNvSpPr>
          <p:nvPr/>
        </p:nvSpPr>
        <p:spPr bwMode="auto">
          <a:xfrm>
            <a:off x="3154363" y="1924050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70" name="Text Box 21"/>
          <p:cNvSpPr txBox="1">
            <a:spLocks noChangeArrowheads="1"/>
          </p:cNvSpPr>
          <p:nvPr/>
        </p:nvSpPr>
        <p:spPr bwMode="auto">
          <a:xfrm>
            <a:off x="3779838" y="213360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3571" name="Line 22"/>
          <p:cNvSpPr>
            <a:spLocks noChangeShapeType="1"/>
          </p:cNvSpPr>
          <p:nvPr/>
        </p:nvSpPr>
        <p:spPr bwMode="auto">
          <a:xfrm>
            <a:off x="4017963" y="1924050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72" name="Text Box 23"/>
          <p:cNvSpPr txBox="1">
            <a:spLocks noChangeArrowheads="1"/>
          </p:cNvSpPr>
          <p:nvPr/>
        </p:nvSpPr>
        <p:spPr bwMode="auto">
          <a:xfrm>
            <a:off x="4643438" y="213360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3573" name="Line 24"/>
          <p:cNvSpPr>
            <a:spLocks noChangeShapeType="1"/>
          </p:cNvSpPr>
          <p:nvPr/>
        </p:nvSpPr>
        <p:spPr bwMode="auto">
          <a:xfrm>
            <a:off x="4881563" y="1924050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74" name="Text Box 25"/>
          <p:cNvSpPr txBox="1">
            <a:spLocks noChangeArrowheads="1"/>
          </p:cNvSpPr>
          <p:nvPr/>
        </p:nvSpPr>
        <p:spPr bwMode="auto">
          <a:xfrm>
            <a:off x="5435600" y="213360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3575" name="Line 26"/>
          <p:cNvSpPr>
            <a:spLocks noChangeShapeType="1"/>
          </p:cNvSpPr>
          <p:nvPr/>
        </p:nvSpPr>
        <p:spPr bwMode="auto">
          <a:xfrm>
            <a:off x="5673725" y="1924050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76" name="Rectangle 27"/>
          <p:cNvSpPr>
            <a:spLocks noChangeArrowheads="1"/>
          </p:cNvSpPr>
          <p:nvPr/>
        </p:nvSpPr>
        <p:spPr bwMode="auto">
          <a:xfrm>
            <a:off x="-85725" y="5640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77" name="Rectangle 28"/>
          <p:cNvSpPr>
            <a:spLocks noChangeArrowheads="1"/>
          </p:cNvSpPr>
          <p:nvPr/>
        </p:nvSpPr>
        <p:spPr bwMode="auto">
          <a:xfrm>
            <a:off x="2540000" y="5300663"/>
            <a:ext cx="3673475" cy="3603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1000</a:t>
            </a:r>
          </a:p>
        </p:txBody>
      </p:sp>
      <p:sp>
        <p:nvSpPr>
          <p:cNvPr id="23578" name="Rectangle 29"/>
          <p:cNvSpPr>
            <a:spLocks noChangeArrowheads="1"/>
          </p:cNvSpPr>
          <p:nvPr/>
        </p:nvSpPr>
        <p:spPr bwMode="auto">
          <a:xfrm>
            <a:off x="1246188" y="5300663"/>
            <a:ext cx="1295400" cy="360362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3579" name="Rectangle 30"/>
          <p:cNvSpPr>
            <a:spLocks noChangeArrowheads="1"/>
          </p:cNvSpPr>
          <p:nvPr/>
        </p:nvSpPr>
        <p:spPr bwMode="auto">
          <a:xfrm>
            <a:off x="6178550" y="5300663"/>
            <a:ext cx="2197100" cy="360362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250</a:t>
            </a:r>
          </a:p>
        </p:txBody>
      </p:sp>
      <p:sp>
        <p:nvSpPr>
          <p:cNvPr id="23580" name="Text Box 31"/>
          <p:cNvSpPr txBox="1">
            <a:spLocks noChangeArrowheads="1"/>
          </p:cNvSpPr>
          <p:nvPr/>
        </p:nvSpPr>
        <p:spPr bwMode="auto">
          <a:xfrm>
            <a:off x="1289050" y="5803900"/>
            <a:ext cx="1036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/>
              <a:t>N</a:t>
            </a:r>
            <a:r>
              <a:rPr lang="ru-RU" altLang="ru-RU"/>
              <a:t>-конец</a:t>
            </a:r>
          </a:p>
        </p:txBody>
      </p:sp>
      <p:sp>
        <p:nvSpPr>
          <p:cNvPr id="23581" name="Text Box 32"/>
          <p:cNvSpPr txBox="1">
            <a:spLocks noChangeArrowheads="1"/>
          </p:cNvSpPr>
          <p:nvPr/>
        </p:nvSpPr>
        <p:spPr bwMode="auto">
          <a:xfrm>
            <a:off x="6662738" y="5732463"/>
            <a:ext cx="1165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С-пептид</a:t>
            </a:r>
          </a:p>
        </p:txBody>
      </p:sp>
      <p:sp>
        <p:nvSpPr>
          <p:cNvPr id="23582" name="Text Box 33"/>
          <p:cNvSpPr txBox="1">
            <a:spLocks noChangeArrowheads="1"/>
          </p:cNvSpPr>
          <p:nvPr/>
        </p:nvSpPr>
        <p:spPr bwMode="auto">
          <a:xfrm>
            <a:off x="2770188" y="471805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</a:t>
            </a:r>
          </a:p>
        </p:txBody>
      </p:sp>
      <p:sp>
        <p:nvSpPr>
          <p:cNvPr id="23583" name="Line 34"/>
          <p:cNvSpPr>
            <a:spLocks noChangeShapeType="1"/>
          </p:cNvSpPr>
          <p:nvPr/>
        </p:nvSpPr>
        <p:spPr bwMode="auto">
          <a:xfrm>
            <a:off x="2987675" y="5084763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84" name="Text Box 35"/>
          <p:cNvSpPr txBox="1">
            <a:spLocks noChangeArrowheads="1"/>
          </p:cNvSpPr>
          <p:nvPr/>
        </p:nvSpPr>
        <p:spPr bwMode="auto">
          <a:xfrm>
            <a:off x="3419475" y="472440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3585" name="Line 36"/>
          <p:cNvSpPr>
            <a:spLocks noChangeShapeType="1"/>
          </p:cNvSpPr>
          <p:nvPr/>
        </p:nvSpPr>
        <p:spPr bwMode="auto">
          <a:xfrm>
            <a:off x="3657600" y="5091113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86" name="Text Box 37"/>
          <p:cNvSpPr txBox="1">
            <a:spLocks noChangeArrowheads="1"/>
          </p:cNvSpPr>
          <p:nvPr/>
        </p:nvSpPr>
        <p:spPr bwMode="auto">
          <a:xfrm>
            <a:off x="4306888" y="472440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3587" name="Line 38"/>
          <p:cNvSpPr>
            <a:spLocks noChangeShapeType="1"/>
          </p:cNvSpPr>
          <p:nvPr/>
        </p:nvSpPr>
        <p:spPr bwMode="auto">
          <a:xfrm>
            <a:off x="4545013" y="5091113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88" name="Text Box 39"/>
          <p:cNvSpPr txBox="1">
            <a:spLocks noChangeArrowheads="1"/>
          </p:cNvSpPr>
          <p:nvPr/>
        </p:nvSpPr>
        <p:spPr bwMode="auto">
          <a:xfrm>
            <a:off x="5146675" y="471805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</a:t>
            </a:r>
          </a:p>
        </p:txBody>
      </p:sp>
      <p:sp>
        <p:nvSpPr>
          <p:cNvPr id="23589" name="Line 40"/>
          <p:cNvSpPr>
            <a:spLocks noChangeShapeType="1"/>
          </p:cNvSpPr>
          <p:nvPr/>
        </p:nvSpPr>
        <p:spPr bwMode="auto">
          <a:xfrm>
            <a:off x="5313363" y="5084763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90" name="Text Box 41"/>
          <p:cNvSpPr txBox="1">
            <a:spLocks noChangeArrowheads="1"/>
          </p:cNvSpPr>
          <p:nvPr/>
        </p:nvSpPr>
        <p:spPr bwMode="auto">
          <a:xfrm>
            <a:off x="2843213" y="5870575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3591" name="Line 42"/>
          <p:cNvSpPr>
            <a:spLocks noChangeShapeType="1"/>
          </p:cNvSpPr>
          <p:nvPr/>
        </p:nvSpPr>
        <p:spPr bwMode="auto">
          <a:xfrm>
            <a:off x="3154363" y="5661025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92" name="Text Box 43"/>
          <p:cNvSpPr txBox="1">
            <a:spLocks noChangeArrowheads="1"/>
          </p:cNvSpPr>
          <p:nvPr/>
        </p:nvSpPr>
        <p:spPr bwMode="auto">
          <a:xfrm>
            <a:off x="3779838" y="5870575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3593" name="Line 44"/>
          <p:cNvSpPr>
            <a:spLocks noChangeShapeType="1"/>
          </p:cNvSpPr>
          <p:nvPr/>
        </p:nvSpPr>
        <p:spPr bwMode="auto">
          <a:xfrm>
            <a:off x="4017963" y="5661025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94" name="Text Box 45"/>
          <p:cNvSpPr txBox="1">
            <a:spLocks noChangeArrowheads="1"/>
          </p:cNvSpPr>
          <p:nvPr/>
        </p:nvSpPr>
        <p:spPr bwMode="auto">
          <a:xfrm>
            <a:off x="4714875" y="5870575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</a:t>
            </a:r>
          </a:p>
        </p:txBody>
      </p:sp>
      <p:sp>
        <p:nvSpPr>
          <p:cNvPr id="23595" name="Line 46"/>
          <p:cNvSpPr>
            <a:spLocks noChangeShapeType="1"/>
          </p:cNvSpPr>
          <p:nvPr/>
        </p:nvSpPr>
        <p:spPr bwMode="auto">
          <a:xfrm>
            <a:off x="4881563" y="5661025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96" name="Text Box 47"/>
          <p:cNvSpPr txBox="1">
            <a:spLocks noChangeArrowheads="1"/>
          </p:cNvSpPr>
          <p:nvPr/>
        </p:nvSpPr>
        <p:spPr bwMode="auto">
          <a:xfrm>
            <a:off x="5435600" y="5870575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ОН</a:t>
            </a:r>
          </a:p>
        </p:txBody>
      </p:sp>
      <p:sp>
        <p:nvSpPr>
          <p:cNvPr id="23597" name="Line 48"/>
          <p:cNvSpPr>
            <a:spLocks noChangeShapeType="1"/>
          </p:cNvSpPr>
          <p:nvPr/>
        </p:nvSpPr>
        <p:spPr bwMode="auto">
          <a:xfrm>
            <a:off x="5673725" y="5661025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598" name="AutoShape 49"/>
          <p:cNvSpPr>
            <a:spLocks noChangeArrowheads="1"/>
          </p:cNvSpPr>
          <p:nvPr/>
        </p:nvSpPr>
        <p:spPr bwMode="auto">
          <a:xfrm>
            <a:off x="4859338" y="2565400"/>
            <a:ext cx="287337" cy="1368425"/>
          </a:xfrm>
          <a:prstGeom prst="downArrow">
            <a:avLst>
              <a:gd name="adj1" fmla="val 50000"/>
              <a:gd name="adj2" fmla="val 119061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99" name="Line 50"/>
          <p:cNvSpPr>
            <a:spLocks noChangeShapeType="1"/>
          </p:cNvSpPr>
          <p:nvPr/>
        </p:nvSpPr>
        <p:spPr bwMode="auto">
          <a:xfrm>
            <a:off x="2987675" y="4502150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00" name="Text Box 51"/>
          <p:cNvSpPr txBox="1">
            <a:spLocks noChangeArrowheads="1"/>
          </p:cNvSpPr>
          <p:nvPr/>
        </p:nvSpPr>
        <p:spPr bwMode="auto">
          <a:xfrm>
            <a:off x="2492375" y="4141788"/>
            <a:ext cx="1149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accent2"/>
                </a:solidFill>
              </a:rPr>
              <a:t>Глюкоза</a:t>
            </a:r>
          </a:p>
        </p:txBody>
      </p:sp>
      <p:sp>
        <p:nvSpPr>
          <p:cNvPr id="23601" name="Line 52"/>
          <p:cNvSpPr>
            <a:spLocks noChangeShapeType="1"/>
          </p:cNvSpPr>
          <p:nvPr/>
        </p:nvSpPr>
        <p:spPr bwMode="auto">
          <a:xfrm>
            <a:off x="4859338" y="6165850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02" name="Text Box 53"/>
          <p:cNvSpPr txBox="1">
            <a:spLocks noChangeArrowheads="1"/>
          </p:cNvSpPr>
          <p:nvPr/>
        </p:nvSpPr>
        <p:spPr bwMode="auto">
          <a:xfrm>
            <a:off x="4437063" y="6375400"/>
            <a:ext cx="1285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006600"/>
                </a:solidFill>
              </a:rPr>
              <a:t>галактоза</a:t>
            </a:r>
          </a:p>
        </p:txBody>
      </p:sp>
      <p:sp>
        <p:nvSpPr>
          <p:cNvPr id="23603" name="Line 54"/>
          <p:cNvSpPr>
            <a:spLocks noChangeShapeType="1"/>
          </p:cNvSpPr>
          <p:nvPr/>
        </p:nvSpPr>
        <p:spPr bwMode="auto">
          <a:xfrm>
            <a:off x="5364163" y="4508500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04" name="Text Box 55"/>
          <p:cNvSpPr txBox="1">
            <a:spLocks noChangeArrowheads="1"/>
          </p:cNvSpPr>
          <p:nvPr/>
        </p:nvSpPr>
        <p:spPr bwMode="auto">
          <a:xfrm>
            <a:off x="4721225" y="4076700"/>
            <a:ext cx="1285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006600"/>
                </a:solidFill>
              </a:rPr>
              <a:t>галактоза</a:t>
            </a:r>
          </a:p>
        </p:txBody>
      </p:sp>
      <p:sp>
        <p:nvSpPr>
          <p:cNvPr id="23605" name="Line 56"/>
          <p:cNvSpPr>
            <a:spLocks noChangeShapeType="1"/>
          </p:cNvSpPr>
          <p:nvPr/>
        </p:nvSpPr>
        <p:spPr bwMode="auto">
          <a:xfrm>
            <a:off x="2987675" y="4005263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606" name="Text Box 57"/>
          <p:cNvSpPr txBox="1">
            <a:spLocks noChangeArrowheads="1"/>
          </p:cNvSpPr>
          <p:nvPr/>
        </p:nvSpPr>
        <p:spPr bwMode="auto">
          <a:xfrm>
            <a:off x="2422525" y="3638550"/>
            <a:ext cx="132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006600"/>
                </a:solidFill>
              </a:rPr>
              <a:t>Галактоза</a:t>
            </a:r>
          </a:p>
        </p:txBody>
      </p:sp>
      <p:sp>
        <p:nvSpPr>
          <p:cNvPr id="23607" name="Rectangle 58"/>
          <p:cNvSpPr>
            <a:spLocks noChangeArrowheads="1"/>
          </p:cNvSpPr>
          <p:nvPr/>
        </p:nvSpPr>
        <p:spPr bwMode="auto">
          <a:xfrm>
            <a:off x="5148263" y="2852738"/>
            <a:ext cx="25606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accent2"/>
                </a:solidFill>
              </a:rPr>
              <a:t>Гликозилтрансфераза</a:t>
            </a:r>
          </a:p>
        </p:txBody>
      </p:sp>
      <p:sp>
        <p:nvSpPr>
          <p:cNvPr id="23608" name="Text Box 60"/>
          <p:cNvSpPr txBox="1">
            <a:spLocks noChangeArrowheads="1"/>
          </p:cNvSpPr>
          <p:nvPr/>
        </p:nvSpPr>
        <p:spPr bwMode="auto">
          <a:xfrm>
            <a:off x="2627313" y="2557463"/>
            <a:ext cx="176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УДФ-галактоза</a:t>
            </a:r>
          </a:p>
        </p:txBody>
      </p:sp>
      <p:sp>
        <p:nvSpPr>
          <p:cNvPr id="23609" name="AutoShape 61"/>
          <p:cNvSpPr>
            <a:spLocks noChangeArrowheads="1"/>
          </p:cNvSpPr>
          <p:nvPr/>
        </p:nvSpPr>
        <p:spPr bwMode="auto">
          <a:xfrm>
            <a:off x="4427538" y="2708275"/>
            <a:ext cx="431800" cy="720725"/>
          </a:xfrm>
          <a:prstGeom prst="curvedLeftArrow">
            <a:avLst>
              <a:gd name="adj1" fmla="val 33382"/>
              <a:gd name="adj2" fmla="val 66765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610" name="Text Box 62"/>
          <p:cNvSpPr txBox="1">
            <a:spLocks noChangeArrowheads="1"/>
          </p:cNvSpPr>
          <p:nvPr/>
        </p:nvSpPr>
        <p:spPr bwMode="auto">
          <a:xfrm>
            <a:off x="3635375" y="3141663"/>
            <a:ext cx="657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УДФ</a:t>
            </a:r>
          </a:p>
        </p:txBody>
      </p:sp>
    </p:spTree>
    <p:extLst>
      <p:ext uri="{BB962C8B-B14F-4D97-AF65-F5344CB8AC3E}">
        <p14:creationId xmlns:p14="http://schemas.microsoft.com/office/powerpoint/2010/main" val="258652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2411413" y="765175"/>
            <a:ext cx="3673475" cy="3603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1000</a:t>
            </a: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1117600" y="765175"/>
            <a:ext cx="1295400" cy="360363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6049963" y="765175"/>
            <a:ext cx="2197100" cy="360363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250</a:t>
            </a:r>
          </a:p>
        </p:txBody>
      </p:sp>
      <p:sp>
        <p:nvSpPr>
          <p:cNvPr id="24581" name="Rectangle 10"/>
          <p:cNvSpPr>
            <a:spLocks noChangeArrowheads="1"/>
          </p:cNvSpPr>
          <p:nvPr/>
        </p:nvSpPr>
        <p:spPr bwMode="auto">
          <a:xfrm>
            <a:off x="2411413" y="1704975"/>
            <a:ext cx="3673475" cy="360363"/>
          </a:xfrm>
          <a:prstGeom prst="rect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1000</a:t>
            </a:r>
          </a:p>
        </p:txBody>
      </p:sp>
      <p:sp>
        <p:nvSpPr>
          <p:cNvPr id="24582" name="Rectangle 11"/>
          <p:cNvSpPr>
            <a:spLocks noChangeArrowheads="1"/>
          </p:cNvSpPr>
          <p:nvPr/>
        </p:nvSpPr>
        <p:spPr bwMode="auto">
          <a:xfrm>
            <a:off x="1117600" y="1704975"/>
            <a:ext cx="1295400" cy="360363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4583" name="Rectangle 12"/>
          <p:cNvSpPr>
            <a:spLocks noChangeArrowheads="1"/>
          </p:cNvSpPr>
          <p:nvPr/>
        </p:nvSpPr>
        <p:spPr bwMode="auto">
          <a:xfrm>
            <a:off x="6049963" y="1704975"/>
            <a:ext cx="2197100" cy="360363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250</a:t>
            </a:r>
          </a:p>
        </p:txBody>
      </p:sp>
      <p:sp>
        <p:nvSpPr>
          <p:cNvPr id="24584" name="Rectangle 16"/>
          <p:cNvSpPr>
            <a:spLocks noChangeArrowheads="1"/>
          </p:cNvSpPr>
          <p:nvPr/>
        </p:nvSpPr>
        <p:spPr bwMode="auto">
          <a:xfrm>
            <a:off x="2411413" y="2708275"/>
            <a:ext cx="3673475" cy="360363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1000</a:t>
            </a:r>
          </a:p>
        </p:txBody>
      </p:sp>
      <p:sp>
        <p:nvSpPr>
          <p:cNvPr id="24585" name="Rectangle 17"/>
          <p:cNvSpPr>
            <a:spLocks noChangeArrowheads="1"/>
          </p:cNvSpPr>
          <p:nvPr/>
        </p:nvSpPr>
        <p:spPr bwMode="auto">
          <a:xfrm>
            <a:off x="1117600" y="2708275"/>
            <a:ext cx="1295400" cy="360363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4586" name="Rectangle 18"/>
          <p:cNvSpPr>
            <a:spLocks noChangeArrowheads="1"/>
          </p:cNvSpPr>
          <p:nvPr/>
        </p:nvSpPr>
        <p:spPr bwMode="auto">
          <a:xfrm>
            <a:off x="6049963" y="2708275"/>
            <a:ext cx="2197100" cy="360363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250</a:t>
            </a:r>
          </a:p>
        </p:txBody>
      </p:sp>
      <p:sp>
        <p:nvSpPr>
          <p:cNvPr id="24587" name="Line 22"/>
          <p:cNvSpPr>
            <a:spLocks noChangeShapeType="1"/>
          </p:cNvSpPr>
          <p:nvPr/>
        </p:nvSpPr>
        <p:spPr bwMode="auto">
          <a:xfrm>
            <a:off x="6732588" y="1125538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8" name="Line 23"/>
          <p:cNvSpPr>
            <a:spLocks noChangeShapeType="1"/>
          </p:cNvSpPr>
          <p:nvPr/>
        </p:nvSpPr>
        <p:spPr bwMode="auto">
          <a:xfrm>
            <a:off x="7308850" y="1484313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9" name="Line 24"/>
          <p:cNvSpPr>
            <a:spLocks noChangeShapeType="1"/>
          </p:cNvSpPr>
          <p:nvPr/>
        </p:nvSpPr>
        <p:spPr bwMode="auto">
          <a:xfrm>
            <a:off x="6659563" y="2060575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90" name="Line 25"/>
          <p:cNvSpPr>
            <a:spLocks noChangeShapeType="1"/>
          </p:cNvSpPr>
          <p:nvPr/>
        </p:nvSpPr>
        <p:spPr bwMode="auto">
          <a:xfrm>
            <a:off x="7380288" y="2492375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91" name="Text Box 26"/>
          <p:cNvSpPr txBox="1">
            <a:spLocks noChangeArrowheads="1"/>
          </p:cNvSpPr>
          <p:nvPr/>
        </p:nvSpPr>
        <p:spPr bwMode="auto">
          <a:xfrm>
            <a:off x="6516688" y="2198688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SH</a:t>
            </a:r>
            <a:endParaRPr lang="ru-RU" altLang="ru-RU"/>
          </a:p>
        </p:txBody>
      </p:sp>
      <p:sp>
        <p:nvSpPr>
          <p:cNvPr id="24592" name="Text Box 27"/>
          <p:cNvSpPr txBox="1">
            <a:spLocks noChangeArrowheads="1"/>
          </p:cNvSpPr>
          <p:nvPr/>
        </p:nvSpPr>
        <p:spPr bwMode="auto">
          <a:xfrm>
            <a:off x="7094538" y="2198688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SH</a:t>
            </a:r>
            <a:endParaRPr lang="ru-RU" altLang="ru-RU"/>
          </a:p>
        </p:txBody>
      </p:sp>
      <p:sp>
        <p:nvSpPr>
          <p:cNvPr id="24593" name="Text Box 28"/>
          <p:cNvSpPr txBox="1">
            <a:spLocks noChangeArrowheads="1"/>
          </p:cNvSpPr>
          <p:nvPr/>
        </p:nvSpPr>
        <p:spPr bwMode="auto">
          <a:xfrm>
            <a:off x="7092950" y="1190625"/>
            <a:ext cx="50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SH</a:t>
            </a:r>
            <a:endParaRPr lang="ru-RU" altLang="ru-RU"/>
          </a:p>
        </p:txBody>
      </p:sp>
      <p:sp>
        <p:nvSpPr>
          <p:cNvPr id="24594" name="Text Box 29"/>
          <p:cNvSpPr txBox="1">
            <a:spLocks noChangeArrowheads="1"/>
          </p:cNvSpPr>
          <p:nvPr/>
        </p:nvSpPr>
        <p:spPr bwMode="auto">
          <a:xfrm>
            <a:off x="6591300" y="1268413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SH</a:t>
            </a:r>
            <a:endParaRPr lang="ru-RU" altLang="ru-RU"/>
          </a:p>
        </p:txBody>
      </p:sp>
      <p:sp>
        <p:nvSpPr>
          <p:cNvPr id="24595" name="Rectangle 30"/>
          <p:cNvSpPr>
            <a:spLocks noChangeArrowheads="1"/>
          </p:cNvSpPr>
          <p:nvPr/>
        </p:nvSpPr>
        <p:spPr bwMode="auto">
          <a:xfrm>
            <a:off x="2409825" y="4365625"/>
            <a:ext cx="3673475" cy="3603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1000</a:t>
            </a:r>
          </a:p>
        </p:txBody>
      </p:sp>
      <p:sp>
        <p:nvSpPr>
          <p:cNvPr id="24596" name="Rectangle 31"/>
          <p:cNvSpPr>
            <a:spLocks noChangeArrowheads="1"/>
          </p:cNvSpPr>
          <p:nvPr/>
        </p:nvSpPr>
        <p:spPr bwMode="auto">
          <a:xfrm>
            <a:off x="1116013" y="4365625"/>
            <a:ext cx="1295400" cy="360363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4597" name="Rectangle 32"/>
          <p:cNvSpPr>
            <a:spLocks noChangeArrowheads="1"/>
          </p:cNvSpPr>
          <p:nvPr/>
        </p:nvSpPr>
        <p:spPr bwMode="auto">
          <a:xfrm>
            <a:off x="6048375" y="4365625"/>
            <a:ext cx="2197100" cy="360363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250</a:t>
            </a:r>
          </a:p>
        </p:txBody>
      </p:sp>
      <p:sp>
        <p:nvSpPr>
          <p:cNvPr id="24598" name="Rectangle 33"/>
          <p:cNvSpPr>
            <a:spLocks noChangeArrowheads="1"/>
          </p:cNvSpPr>
          <p:nvPr/>
        </p:nvSpPr>
        <p:spPr bwMode="auto">
          <a:xfrm>
            <a:off x="2409825" y="5305425"/>
            <a:ext cx="3673475" cy="360363"/>
          </a:xfrm>
          <a:prstGeom prst="rect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1000</a:t>
            </a:r>
          </a:p>
        </p:txBody>
      </p:sp>
      <p:sp>
        <p:nvSpPr>
          <p:cNvPr id="24599" name="Rectangle 34"/>
          <p:cNvSpPr>
            <a:spLocks noChangeArrowheads="1"/>
          </p:cNvSpPr>
          <p:nvPr/>
        </p:nvSpPr>
        <p:spPr bwMode="auto">
          <a:xfrm>
            <a:off x="1116013" y="5305425"/>
            <a:ext cx="1295400" cy="360363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4600" name="Rectangle 35"/>
          <p:cNvSpPr>
            <a:spLocks noChangeArrowheads="1"/>
          </p:cNvSpPr>
          <p:nvPr/>
        </p:nvSpPr>
        <p:spPr bwMode="auto">
          <a:xfrm>
            <a:off x="6048375" y="5305425"/>
            <a:ext cx="2197100" cy="360363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250</a:t>
            </a:r>
          </a:p>
        </p:txBody>
      </p:sp>
      <p:sp>
        <p:nvSpPr>
          <p:cNvPr id="24601" name="Rectangle 36"/>
          <p:cNvSpPr>
            <a:spLocks noChangeArrowheads="1"/>
          </p:cNvSpPr>
          <p:nvPr/>
        </p:nvSpPr>
        <p:spPr bwMode="auto">
          <a:xfrm>
            <a:off x="2409825" y="6308725"/>
            <a:ext cx="3673475" cy="360363"/>
          </a:xfrm>
          <a:prstGeom prst="rect">
            <a:avLst/>
          </a:prstGeom>
          <a:solidFill>
            <a:srgbClr val="9966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1000</a:t>
            </a:r>
          </a:p>
        </p:txBody>
      </p:sp>
      <p:sp>
        <p:nvSpPr>
          <p:cNvPr id="24602" name="Rectangle 37"/>
          <p:cNvSpPr>
            <a:spLocks noChangeArrowheads="1"/>
          </p:cNvSpPr>
          <p:nvPr/>
        </p:nvSpPr>
        <p:spPr bwMode="auto">
          <a:xfrm>
            <a:off x="1116013" y="6308725"/>
            <a:ext cx="1295400" cy="360363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4603" name="Rectangle 38"/>
          <p:cNvSpPr>
            <a:spLocks noChangeArrowheads="1"/>
          </p:cNvSpPr>
          <p:nvPr/>
        </p:nvSpPr>
        <p:spPr bwMode="auto">
          <a:xfrm>
            <a:off x="6048375" y="6308725"/>
            <a:ext cx="2197100" cy="360363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250</a:t>
            </a:r>
          </a:p>
        </p:txBody>
      </p:sp>
      <p:sp>
        <p:nvSpPr>
          <p:cNvPr id="24604" name="Line 39"/>
          <p:cNvSpPr>
            <a:spLocks noChangeShapeType="1"/>
          </p:cNvSpPr>
          <p:nvPr/>
        </p:nvSpPr>
        <p:spPr bwMode="auto">
          <a:xfrm>
            <a:off x="6731000" y="4725988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5" name="Line 40"/>
          <p:cNvSpPr>
            <a:spLocks noChangeShapeType="1"/>
          </p:cNvSpPr>
          <p:nvPr/>
        </p:nvSpPr>
        <p:spPr bwMode="auto">
          <a:xfrm flipH="1">
            <a:off x="7307263" y="5157788"/>
            <a:ext cx="1587" cy="142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6" name="Line 41"/>
          <p:cNvSpPr>
            <a:spLocks noChangeShapeType="1"/>
          </p:cNvSpPr>
          <p:nvPr/>
        </p:nvSpPr>
        <p:spPr bwMode="auto">
          <a:xfrm>
            <a:off x="6657975" y="5661025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7" name="Line 42"/>
          <p:cNvSpPr>
            <a:spLocks noChangeShapeType="1"/>
          </p:cNvSpPr>
          <p:nvPr/>
        </p:nvSpPr>
        <p:spPr bwMode="auto">
          <a:xfrm flipH="1">
            <a:off x="7307263" y="6165850"/>
            <a:ext cx="1587" cy="142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08" name="Text Box 43"/>
          <p:cNvSpPr txBox="1">
            <a:spLocks noChangeArrowheads="1"/>
          </p:cNvSpPr>
          <p:nvPr/>
        </p:nvSpPr>
        <p:spPr bwMode="auto">
          <a:xfrm>
            <a:off x="6540500" y="5799138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</a:t>
            </a:r>
            <a:endParaRPr lang="ru-RU" altLang="ru-RU"/>
          </a:p>
        </p:txBody>
      </p:sp>
      <p:sp>
        <p:nvSpPr>
          <p:cNvPr id="24609" name="Text Box 44"/>
          <p:cNvSpPr txBox="1">
            <a:spLocks noChangeArrowheads="1"/>
          </p:cNvSpPr>
          <p:nvPr/>
        </p:nvSpPr>
        <p:spPr bwMode="auto">
          <a:xfrm>
            <a:off x="7092950" y="5799138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</a:t>
            </a:r>
            <a:endParaRPr lang="ru-RU" altLang="ru-RU"/>
          </a:p>
        </p:txBody>
      </p:sp>
      <p:sp>
        <p:nvSpPr>
          <p:cNvPr id="24610" name="Text Box 45"/>
          <p:cNvSpPr txBox="1">
            <a:spLocks noChangeArrowheads="1"/>
          </p:cNvSpPr>
          <p:nvPr/>
        </p:nvSpPr>
        <p:spPr bwMode="auto">
          <a:xfrm>
            <a:off x="7115175" y="486251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</a:t>
            </a:r>
            <a:endParaRPr lang="ru-RU" altLang="ru-RU"/>
          </a:p>
        </p:txBody>
      </p:sp>
      <p:sp>
        <p:nvSpPr>
          <p:cNvPr id="24611" name="Text Box 46"/>
          <p:cNvSpPr txBox="1">
            <a:spLocks noChangeArrowheads="1"/>
          </p:cNvSpPr>
          <p:nvPr/>
        </p:nvSpPr>
        <p:spPr bwMode="auto">
          <a:xfrm>
            <a:off x="6588125" y="486886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</a:t>
            </a:r>
            <a:endParaRPr lang="ru-RU" altLang="ru-RU"/>
          </a:p>
        </p:txBody>
      </p:sp>
      <p:sp>
        <p:nvSpPr>
          <p:cNvPr id="24612" name="Line 47"/>
          <p:cNvSpPr>
            <a:spLocks noChangeShapeType="1"/>
          </p:cNvSpPr>
          <p:nvPr/>
        </p:nvSpPr>
        <p:spPr bwMode="auto">
          <a:xfrm>
            <a:off x="6877050" y="5013325"/>
            <a:ext cx="2873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13" name="Line 48"/>
          <p:cNvSpPr>
            <a:spLocks noChangeShapeType="1"/>
          </p:cNvSpPr>
          <p:nvPr/>
        </p:nvSpPr>
        <p:spPr bwMode="auto">
          <a:xfrm>
            <a:off x="6877050" y="5949950"/>
            <a:ext cx="2873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14" name="Text Box 49"/>
          <p:cNvSpPr txBox="1">
            <a:spLocks noChangeArrowheads="1"/>
          </p:cNvSpPr>
          <p:nvPr/>
        </p:nvSpPr>
        <p:spPr bwMode="auto">
          <a:xfrm>
            <a:off x="7670800" y="2198688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SH</a:t>
            </a:r>
            <a:endParaRPr lang="ru-RU" altLang="ru-RU"/>
          </a:p>
        </p:txBody>
      </p:sp>
      <p:sp>
        <p:nvSpPr>
          <p:cNvPr id="24615" name="Text Box 50"/>
          <p:cNvSpPr txBox="1">
            <a:spLocks noChangeArrowheads="1"/>
          </p:cNvSpPr>
          <p:nvPr/>
        </p:nvSpPr>
        <p:spPr bwMode="auto">
          <a:xfrm>
            <a:off x="7742238" y="1262063"/>
            <a:ext cx="501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SH</a:t>
            </a:r>
            <a:endParaRPr lang="ru-RU" altLang="ru-RU"/>
          </a:p>
        </p:txBody>
      </p:sp>
      <p:sp>
        <p:nvSpPr>
          <p:cNvPr id="24616" name="Line 51"/>
          <p:cNvSpPr>
            <a:spLocks noChangeShapeType="1"/>
          </p:cNvSpPr>
          <p:nvPr/>
        </p:nvSpPr>
        <p:spPr bwMode="auto">
          <a:xfrm>
            <a:off x="7885113" y="1125538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17" name="Line 52"/>
          <p:cNvSpPr>
            <a:spLocks noChangeShapeType="1"/>
          </p:cNvSpPr>
          <p:nvPr/>
        </p:nvSpPr>
        <p:spPr bwMode="auto">
          <a:xfrm>
            <a:off x="7885113" y="2492375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18" name="Line 53"/>
          <p:cNvSpPr>
            <a:spLocks noChangeShapeType="1"/>
          </p:cNvSpPr>
          <p:nvPr/>
        </p:nvSpPr>
        <p:spPr bwMode="auto">
          <a:xfrm>
            <a:off x="7956550" y="4725988"/>
            <a:ext cx="0" cy="287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19" name="Text Box 54"/>
          <p:cNvSpPr txBox="1">
            <a:spLocks noChangeArrowheads="1"/>
          </p:cNvSpPr>
          <p:nvPr/>
        </p:nvSpPr>
        <p:spPr bwMode="auto">
          <a:xfrm>
            <a:off x="7764463" y="493395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</a:t>
            </a:r>
            <a:endParaRPr lang="ru-RU" altLang="ru-RU"/>
          </a:p>
        </p:txBody>
      </p:sp>
      <p:sp>
        <p:nvSpPr>
          <p:cNvPr id="24620" name="Text Box 55"/>
          <p:cNvSpPr txBox="1">
            <a:spLocks noChangeArrowheads="1"/>
          </p:cNvSpPr>
          <p:nvPr/>
        </p:nvSpPr>
        <p:spPr bwMode="auto">
          <a:xfrm>
            <a:off x="7812088" y="572611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</a:t>
            </a:r>
            <a:endParaRPr lang="ru-RU" altLang="ru-RU"/>
          </a:p>
        </p:txBody>
      </p:sp>
      <p:sp>
        <p:nvSpPr>
          <p:cNvPr id="24621" name="Line 56"/>
          <p:cNvSpPr>
            <a:spLocks noChangeShapeType="1"/>
          </p:cNvSpPr>
          <p:nvPr/>
        </p:nvSpPr>
        <p:spPr bwMode="auto">
          <a:xfrm>
            <a:off x="7956550" y="6021388"/>
            <a:ext cx="0" cy="287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22" name="Line 57"/>
          <p:cNvSpPr>
            <a:spLocks noChangeShapeType="1"/>
          </p:cNvSpPr>
          <p:nvPr/>
        </p:nvSpPr>
        <p:spPr bwMode="auto">
          <a:xfrm>
            <a:off x="7956550" y="5229225"/>
            <a:ext cx="0" cy="503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623" name="AutoShape 58"/>
          <p:cNvSpPr>
            <a:spLocks noChangeArrowheads="1"/>
          </p:cNvSpPr>
          <p:nvPr/>
        </p:nvSpPr>
        <p:spPr bwMode="auto">
          <a:xfrm>
            <a:off x="4284663" y="3429000"/>
            <a:ext cx="287337" cy="647700"/>
          </a:xfrm>
          <a:prstGeom prst="downArrow">
            <a:avLst>
              <a:gd name="adj1" fmla="val 50000"/>
              <a:gd name="adj2" fmla="val 56354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624" name="Text Box 60"/>
          <p:cNvSpPr txBox="1">
            <a:spLocks noChangeArrowheads="1"/>
          </p:cNvSpPr>
          <p:nvPr/>
        </p:nvSpPr>
        <p:spPr bwMode="auto">
          <a:xfrm>
            <a:off x="6721475" y="3357563"/>
            <a:ext cx="1330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С-пептиды</a:t>
            </a:r>
          </a:p>
        </p:txBody>
      </p:sp>
      <p:sp>
        <p:nvSpPr>
          <p:cNvPr id="24625" name="Rectangle 61"/>
          <p:cNvSpPr>
            <a:spLocks noChangeArrowheads="1"/>
          </p:cNvSpPr>
          <p:nvPr/>
        </p:nvSpPr>
        <p:spPr bwMode="auto">
          <a:xfrm>
            <a:off x="827088" y="44450"/>
            <a:ext cx="7816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/>
              <a:t>В просвете ЭПР 3 про-α-цепи, </a:t>
            </a:r>
            <a:r>
              <a:rPr lang="en-US" altLang="ru-RU"/>
              <a:t>c </a:t>
            </a:r>
            <a:r>
              <a:rPr lang="ru-RU" altLang="ru-RU"/>
              <a:t>помощью С-концевых пропептидов соединяются между собой дисульфидными мостиками</a:t>
            </a:r>
          </a:p>
        </p:txBody>
      </p:sp>
    </p:spTree>
    <p:extLst>
      <p:ext uri="{BB962C8B-B14F-4D97-AF65-F5344CB8AC3E}">
        <p14:creationId xmlns:p14="http://schemas.microsoft.com/office/powerpoint/2010/main" val="18311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14"/>
          <p:cNvSpPr>
            <a:spLocks noChangeShapeType="1"/>
          </p:cNvSpPr>
          <p:nvPr/>
        </p:nvSpPr>
        <p:spPr bwMode="auto">
          <a:xfrm>
            <a:off x="7270750" y="1557338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3" name="Line 15"/>
          <p:cNvSpPr>
            <a:spLocks noChangeShapeType="1"/>
          </p:cNvSpPr>
          <p:nvPr/>
        </p:nvSpPr>
        <p:spPr bwMode="auto">
          <a:xfrm flipH="1">
            <a:off x="7991475" y="1989138"/>
            <a:ext cx="1588" cy="142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4" name="Line 16"/>
          <p:cNvSpPr>
            <a:spLocks noChangeShapeType="1"/>
          </p:cNvSpPr>
          <p:nvPr/>
        </p:nvSpPr>
        <p:spPr bwMode="auto">
          <a:xfrm>
            <a:off x="7378700" y="2492375"/>
            <a:ext cx="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5" name="Line 17"/>
          <p:cNvSpPr>
            <a:spLocks noChangeShapeType="1"/>
          </p:cNvSpPr>
          <p:nvPr/>
        </p:nvSpPr>
        <p:spPr bwMode="auto">
          <a:xfrm flipH="1">
            <a:off x="7991475" y="2997200"/>
            <a:ext cx="1588" cy="142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06" name="Text Box 18"/>
          <p:cNvSpPr txBox="1">
            <a:spLocks noChangeArrowheads="1"/>
          </p:cNvSpPr>
          <p:nvPr/>
        </p:nvSpPr>
        <p:spPr bwMode="auto">
          <a:xfrm>
            <a:off x="7188200" y="2630488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</a:t>
            </a:r>
            <a:endParaRPr lang="ru-RU" altLang="ru-RU"/>
          </a:p>
        </p:txBody>
      </p:sp>
      <p:sp>
        <p:nvSpPr>
          <p:cNvPr id="25607" name="Text Box 19"/>
          <p:cNvSpPr txBox="1">
            <a:spLocks noChangeArrowheads="1"/>
          </p:cNvSpPr>
          <p:nvPr/>
        </p:nvSpPr>
        <p:spPr bwMode="auto">
          <a:xfrm>
            <a:off x="7777163" y="2630488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</a:t>
            </a:r>
            <a:endParaRPr lang="ru-RU" altLang="ru-RU"/>
          </a:p>
        </p:txBody>
      </p:sp>
      <p:sp>
        <p:nvSpPr>
          <p:cNvPr id="25608" name="Text Box 20"/>
          <p:cNvSpPr txBox="1">
            <a:spLocks noChangeArrowheads="1"/>
          </p:cNvSpPr>
          <p:nvPr/>
        </p:nvSpPr>
        <p:spPr bwMode="auto">
          <a:xfrm>
            <a:off x="7799388" y="169386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</a:t>
            </a:r>
            <a:endParaRPr lang="ru-RU" altLang="ru-RU"/>
          </a:p>
        </p:txBody>
      </p:sp>
      <p:sp>
        <p:nvSpPr>
          <p:cNvPr id="25609" name="Text Box 21"/>
          <p:cNvSpPr txBox="1">
            <a:spLocks noChangeArrowheads="1"/>
          </p:cNvSpPr>
          <p:nvPr/>
        </p:nvSpPr>
        <p:spPr bwMode="auto">
          <a:xfrm>
            <a:off x="7127875" y="170021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</a:t>
            </a:r>
            <a:endParaRPr lang="ru-RU" altLang="ru-RU"/>
          </a:p>
        </p:txBody>
      </p:sp>
      <p:sp>
        <p:nvSpPr>
          <p:cNvPr id="25610" name="Line 22"/>
          <p:cNvSpPr>
            <a:spLocks noChangeShapeType="1"/>
          </p:cNvSpPr>
          <p:nvPr/>
        </p:nvSpPr>
        <p:spPr bwMode="auto">
          <a:xfrm>
            <a:off x="7561263" y="1844675"/>
            <a:ext cx="2873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1" name="Line 23"/>
          <p:cNvSpPr>
            <a:spLocks noChangeShapeType="1"/>
          </p:cNvSpPr>
          <p:nvPr/>
        </p:nvSpPr>
        <p:spPr bwMode="auto">
          <a:xfrm>
            <a:off x="7561263" y="2781300"/>
            <a:ext cx="2873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2" name="Line 24"/>
          <p:cNvSpPr>
            <a:spLocks noChangeShapeType="1"/>
          </p:cNvSpPr>
          <p:nvPr/>
        </p:nvSpPr>
        <p:spPr bwMode="auto">
          <a:xfrm>
            <a:off x="8640763" y="1557338"/>
            <a:ext cx="0" cy="287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3" name="Text Box 25"/>
          <p:cNvSpPr txBox="1">
            <a:spLocks noChangeArrowheads="1"/>
          </p:cNvSpPr>
          <p:nvPr/>
        </p:nvSpPr>
        <p:spPr bwMode="auto">
          <a:xfrm>
            <a:off x="8448675" y="17653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</a:t>
            </a:r>
            <a:endParaRPr lang="ru-RU" altLang="ru-RU"/>
          </a:p>
        </p:txBody>
      </p:sp>
      <p:sp>
        <p:nvSpPr>
          <p:cNvPr id="25614" name="Text Box 26"/>
          <p:cNvSpPr txBox="1">
            <a:spLocks noChangeArrowheads="1"/>
          </p:cNvSpPr>
          <p:nvPr/>
        </p:nvSpPr>
        <p:spPr bwMode="auto">
          <a:xfrm>
            <a:off x="8496300" y="255746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/>
              <a:t>S</a:t>
            </a:r>
            <a:endParaRPr lang="ru-RU" altLang="ru-RU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>
            <a:off x="8640763" y="2852738"/>
            <a:ext cx="0" cy="287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>
            <a:off x="8640763" y="2060575"/>
            <a:ext cx="0" cy="503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617" name="AutoShape 29"/>
          <p:cNvSpPr>
            <a:spLocks noChangeArrowheads="1"/>
          </p:cNvSpPr>
          <p:nvPr/>
        </p:nvSpPr>
        <p:spPr bwMode="auto">
          <a:xfrm>
            <a:off x="5832475" y="920750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18" name="AutoShape 30"/>
          <p:cNvSpPr>
            <a:spLocks noChangeArrowheads="1"/>
          </p:cNvSpPr>
          <p:nvPr/>
        </p:nvSpPr>
        <p:spPr bwMode="auto">
          <a:xfrm rot="10800000">
            <a:off x="4968875" y="1352550"/>
            <a:ext cx="1152525" cy="2074863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19" name="Rectangle 7"/>
          <p:cNvSpPr>
            <a:spLocks noChangeArrowheads="1"/>
          </p:cNvSpPr>
          <p:nvPr/>
        </p:nvSpPr>
        <p:spPr bwMode="auto">
          <a:xfrm>
            <a:off x="6838950" y="1196975"/>
            <a:ext cx="2197100" cy="360363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250</a:t>
            </a:r>
          </a:p>
        </p:txBody>
      </p:sp>
      <p:sp>
        <p:nvSpPr>
          <p:cNvPr id="25620" name="AutoShape 35"/>
          <p:cNvSpPr>
            <a:spLocks noChangeArrowheads="1"/>
          </p:cNvSpPr>
          <p:nvPr/>
        </p:nvSpPr>
        <p:spPr bwMode="auto">
          <a:xfrm>
            <a:off x="4106863" y="908050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21" name="AutoShape 36"/>
          <p:cNvSpPr>
            <a:spLocks noChangeArrowheads="1"/>
          </p:cNvSpPr>
          <p:nvPr/>
        </p:nvSpPr>
        <p:spPr bwMode="auto">
          <a:xfrm rot="10800000">
            <a:off x="3243263" y="1339850"/>
            <a:ext cx="1152525" cy="2074863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22" name="AutoShape 39"/>
          <p:cNvSpPr>
            <a:spLocks noChangeArrowheads="1"/>
          </p:cNvSpPr>
          <p:nvPr/>
        </p:nvSpPr>
        <p:spPr bwMode="auto">
          <a:xfrm>
            <a:off x="2376488" y="835025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23" name="AutoShape 40"/>
          <p:cNvSpPr>
            <a:spLocks noChangeArrowheads="1"/>
          </p:cNvSpPr>
          <p:nvPr/>
        </p:nvSpPr>
        <p:spPr bwMode="auto">
          <a:xfrm rot="10800000">
            <a:off x="1512888" y="1339850"/>
            <a:ext cx="1152525" cy="2074863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24" name="Rectangle 9"/>
          <p:cNvSpPr>
            <a:spLocks noChangeArrowheads="1"/>
          </p:cNvSpPr>
          <p:nvPr/>
        </p:nvSpPr>
        <p:spPr bwMode="auto">
          <a:xfrm>
            <a:off x="828675" y="2347913"/>
            <a:ext cx="1295400" cy="360362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5625" name="Rectangle 12"/>
          <p:cNvSpPr>
            <a:spLocks noChangeArrowheads="1"/>
          </p:cNvSpPr>
          <p:nvPr/>
        </p:nvSpPr>
        <p:spPr bwMode="auto">
          <a:xfrm>
            <a:off x="612775" y="2997200"/>
            <a:ext cx="1295400" cy="360363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5626" name="AutoShape 42"/>
          <p:cNvSpPr>
            <a:spLocks noChangeArrowheads="1"/>
          </p:cNvSpPr>
          <p:nvPr/>
        </p:nvSpPr>
        <p:spPr bwMode="auto">
          <a:xfrm rot="10800000">
            <a:off x="2338388" y="403225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hlink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27" name="AutoShape 43"/>
          <p:cNvSpPr>
            <a:spLocks noChangeArrowheads="1"/>
          </p:cNvSpPr>
          <p:nvPr/>
        </p:nvSpPr>
        <p:spPr bwMode="auto">
          <a:xfrm>
            <a:off x="3203575" y="1050925"/>
            <a:ext cx="1152525" cy="2074863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hlink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28" name="AutoShape 46"/>
          <p:cNvSpPr>
            <a:spLocks noChangeArrowheads="1"/>
          </p:cNvSpPr>
          <p:nvPr/>
        </p:nvSpPr>
        <p:spPr bwMode="auto">
          <a:xfrm rot="10800000">
            <a:off x="4065588" y="415925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hlink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29" name="AutoShape 47"/>
          <p:cNvSpPr>
            <a:spLocks noChangeArrowheads="1"/>
          </p:cNvSpPr>
          <p:nvPr/>
        </p:nvSpPr>
        <p:spPr bwMode="auto">
          <a:xfrm>
            <a:off x="4929188" y="1062038"/>
            <a:ext cx="1152525" cy="2074862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hlink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30" name="AutoShape 50"/>
          <p:cNvSpPr>
            <a:spLocks noChangeArrowheads="1"/>
          </p:cNvSpPr>
          <p:nvPr/>
        </p:nvSpPr>
        <p:spPr bwMode="auto">
          <a:xfrm rot="10800000">
            <a:off x="5795963" y="487363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hlink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31" name="AutoShape 51"/>
          <p:cNvSpPr>
            <a:spLocks noChangeArrowheads="1"/>
          </p:cNvSpPr>
          <p:nvPr/>
        </p:nvSpPr>
        <p:spPr bwMode="auto">
          <a:xfrm>
            <a:off x="1474788" y="979488"/>
            <a:ext cx="1152525" cy="2074862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hlink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32" name="Rectangle 6"/>
          <p:cNvSpPr>
            <a:spLocks noChangeArrowheads="1"/>
          </p:cNvSpPr>
          <p:nvPr/>
        </p:nvSpPr>
        <p:spPr bwMode="auto">
          <a:xfrm>
            <a:off x="468313" y="1698625"/>
            <a:ext cx="1295400" cy="360363"/>
          </a:xfrm>
          <a:prstGeom prst="rect">
            <a:avLst/>
          </a:prstGeom>
          <a:solidFill>
            <a:srgbClr val="FF99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100</a:t>
            </a:r>
          </a:p>
        </p:txBody>
      </p:sp>
      <p:sp>
        <p:nvSpPr>
          <p:cNvPr id="25633" name="AutoShape 53"/>
          <p:cNvSpPr>
            <a:spLocks noChangeArrowheads="1"/>
          </p:cNvSpPr>
          <p:nvPr/>
        </p:nvSpPr>
        <p:spPr bwMode="auto">
          <a:xfrm>
            <a:off x="4356100" y="115888"/>
            <a:ext cx="287338" cy="647700"/>
          </a:xfrm>
          <a:prstGeom prst="downArrow">
            <a:avLst>
              <a:gd name="adj1" fmla="val 50000"/>
              <a:gd name="adj2" fmla="val 56353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34" name="Rectangle 54"/>
          <p:cNvSpPr>
            <a:spLocks noChangeArrowheads="1"/>
          </p:cNvSpPr>
          <p:nvPr/>
        </p:nvSpPr>
        <p:spPr bwMode="auto">
          <a:xfrm>
            <a:off x="827088" y="4084638"/>
            <a:ext cx="7950200" cy="1739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buFontTx/>
              <a:buChar char="•"/>
            </a:pPr>
            <a:r>
              <a:rPr lang="ru-RU" altLang="ru-RU"/>
              <a:t>3 про-α-цепи скручиваются с образованием тройной спирали </a:t>
            </a:r>
            <a:r>
              <a:rPr lang="ru-RU" altLang="ru-RU" b="1" i="1"/>
              <a:t>проколлагена</a:t>
            </a:r>
            <a:r>
              <a:rPr lang="ru-RU" altLang="ru-RU"/>
              <a:t>. Тройная спираль  проколлагена стабилизируется водородными связями.</a:t>
            </a:r>
          </a:p>
          <a:p>
            <a:pPr algn="just">
              <a:buFontTx/>
              <a:buChar char="•"/>
            </a:pPr>
            <a:r>
              <a:rPr lang="ru-RU" altLang="ru-RU"/>
              <a:t> </a:t>
            </a:r>
            <a:r>
              <a:rPr lang="ru-RU" altLang="ru-RU" b="1" i="1"/>
              <a:t>проколлаген </a:t>
            </a:r>
            <a:r>
              <a:rPr lang="ru-RU" altLang="ru-RU"/>
              <a:t>секретируется в межклеточный матрикс</a:t>
            </a:r>
          </a:p>
          <a:p>
            <a:pPr algn="just">
              <a:buFontTx/>
              <a:buChar char="•"/>
            </a:pPr>
            <a:r>
              <a:rPr lang="ru-RU" altLang="ru-RU">
                <a:solidFill>
                  <a:srgbClr val="FF3300"/>
                </a:solidFill>
              </a:rPr>
              <a:t>После этого гидроксилирование и гликозилирование про-α-цепей прекращается</a:t>
            </a:r>
            <a:r>
              <a:rPr lang="ru-RU" altLang="ru-RU">
                <a:solidFill>
                  <a:srgbClr val="006600"/>
                </a:solidFill>
              </a:rPr>
              <a:t>.</a:t>
            </a:r>
          </a:p>
        </p:txBody>
      </p:sp>
      <p:sp>
        <p:nvSpPr>
          <p:cNvPr id="25635" name="AutoShape 55"/>
          <p:cNvSpPr>
            <a:spLocks noChangeArrowheads="1"/>
          </p:cNvSpPr>
          <p:nvPr/>
        </p:nvSpPr>
        <p:spPr bwMode="auto">
          <a:xfrm rot="10800000">
            <a:off x="2698750" y="765175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66FF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36" name="AutoShape 56"/>
          <p:cNvSpPr>
            <a:spLocks noChangeArrowheads="1"/>
          </p:cNvSpPr>
          <p:nvPr/>
        </p:nvSpPr>
        <p:spPr bwMode="auto">
          <a:xfrm>
            <a:off x="3563938" y="1412875"/>
            <a:ext cx="1152525" cy="2074863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66FF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37" name="AutoShape 57"/>
          <p:cNvSpPr>
            <a:spLocks noChangeArrowheads="1"/>
          </p:cNvSpPr>
          <p:nvPr/>
        </p:nvSpPr>
        <p:spPr bwMode="auto">
          <a:xfrm rot="10800000">
            <a:off x="4425950" y="777875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66FF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38" name="AutoShape 58"/>
          <p:cNvSpPr>
            <a:spLocks noChangeArrowheads="1"/>
          </p:cNvSpPr>
          <p:nvPr/>
        </p:nvSpPr>
        <p:spPr bwMode="auto">
          <a:xfrm>
            <a:off x="5289550" y="1423988"/>
            <a:ext cx="1152525" cy="2074862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66FF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39" name="AutoShape 59"/>
          <p:cNvSpPr>
            <a:spLocks noChangeArrowheads="1"/>
          </p:cNvSpPr>
          <p:nvPr/>
        </p:nvSpPr>
        <p:spPr bwMode="auto">
          <a:xfrm rot="10800000">
            <a:off x="6156325" y="849313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66FF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40" name="AutoShape 60"/>
          <p:cNvSpPr>
            <a:spLocks noChangeArrowheads="1"/>
          </p:cNvSpPr>
          <p:nvPr/>
        </p:nvSpPr>
        <p:spPr bwMode="auto">
          <a:xfrm>
            <a:off x="1835150" y="1341438"/>
            <a:ext cx="1152525" cy="2074862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66FF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41" name="Rectangle 13"/>
          <p:cNvSpPr>
            <a:spLocks noChangeArrowheads="1"/>
          </p:cNvSpPr>
          <p:nvPr/>
        </p:nvSpPr>
        <p:spPr bwMode="auto">
          <a:xfrm>
            <a:off x="6838950" y="3211513"/>
            <a:ext cx="2197100" cy="360362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250</a:t>
            </a:r>
          </a:p>
        </p:txBody>
      </p:sp>
      <p:sp>
        <p:nvSpPr>
          <p:cNvPr id="25642" name="Rectangle 10"/>
          <p:cNvSpPr>
            <a:spLocks noChangeArrowheads="1"/>
          </p:cNvSpPr>
          <p:nvPr/>
        </p:nvSpPr>
        <p:spPr bwMode="auto">
          <a:xfrm>
            <a:off x="6769100" y="2132013"/>
            <a:ext cx="2197100" cy="360362"/>
          </a:xfrm>
          <a:prstGeom prst="rect">
            <a:avLst/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250</a:t>
            </a:r>
          </a:p>
        </p:txBody>
      </p:sp>
      <p:sp>
        <p:nvSpPr>
          <p:cNvPr id="25643" name="Text Box 61"/>
          <p:cNvSpPr txBox="1">
            <a:spLocks noChangeArrowheads="1"/>
          </p:cNvSpPr>
          <p:nvPr/>
        </p:nvSpPr>
        <p:spPr bwMode="auto">
          <a:xfrm>
            <a:off x="7092950" y="476250"/>
            <a:ext cx="1330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С-пептиды</a:t>
            </a:r>
          </a:p>
        </p:txBody>
      </p:sp>
    </p:spTree>
    <p:extLst>
      <p:ext uri="{BB962C8B-B14F-4D97-AF65-F5344CB8AC3E}">
        <p14:creationId xmlns:p14="http://schemas.microsoft.com/office/powerpoint/2010/main" val="406733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19"/>
          <p:cNvSpPr>
            <a:spLocks noChangeArrowheads="1"/>
          </p:cNvSpPr>
          <p:nvPr/>
        </p:nvSpPr>
        <p:spPr bwMode="auto">
          <a:xfrm>
            <a:off x="5832475" y="920750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27" name="AutoShape 20"/>
          <p:cNvSpPr>
            <a:spLocks noChangeArrowheads="1"/>
          </p:cNvSpPr>
          <p:nvPr/>
        </p:nvSpPr>
        <p:spPr bwMode="auto">
          <a:xfrm rot="10800000">
            <a:off x="4968875" y="1352550"/>
            <a:ext cx="1152525" cy="2074863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28" name="AutoShape 22"/>
          <p:cNvSpPr>
            <a:spLocks noChangeArrowheads="1"/>
          </p:cNvSpPr>
          <p:nvPr/>
        </p:nvSpPr>
        <p:spPr bwMode="auto">
          <a:xfrm>
            <a:off x="4106863" y="908050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29" name="AutoShape 23"/>
          <p:cNvSpPr>
            <a:spLocks noChangeArrowheads="1"/>
          </p:cNvSpPr>
          <p:nvPr/>
        </p:nvSpPr>
        <p:spPr bwMode="auto">
          <a:xfrm rot="10800000">
            <a:off x="3243263" y="1339850"/>
            <a:ext cx="1152525" cy="2074863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30" name="AutoShape 24"/>
          <p:cNvSpPr>
            <a:spLocks noChangeArrowheads="1"/>
          </p:cNvSpPr>
          <p:nvPr/>
        </p:nvSpPr>
        <p:spPr bwMode="auto">
          <a:xfrm>
            <a:off x="2376488" y="835025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31" name="AutoShape 25"/>
          <p:cNvSpPr>
            <a:spLocks noChangeArrowheads="1"/>
          </p:cNvSpPr>
          <p:nvPr/>
        </p:nvSpPr>
        <p:spPr bwMode="auto">
          <a:xfrm rot="10800000">
            <a:off x="1512888" y="1339850"/>
            <a:ext cx="1152525" cy="2074863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32" name="AutoShape 28"/>
          <p:cNvSpPr>
            <a:spLocks noChangeArrowheads="1"/>
          </p:cNvSpPr>
          <p:nvPr/>
        </p:nvSpPr>
        <p:spPr bwMode="auto">
          <a:xfrm rot="10800000">
            <a:off x="2338388" y="403225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hlink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33" name="AutoShape 29"/>
          <p:cNvSpPr>
            <a:spLocks noChangeArrowheads="1"/>
          </p:cNvSpPr>
          <p:nvPr/>
        </p:nvSpPr>
        <p:spPr bwMode="auto">
          <a:xfrm>
            <a:off x="3203575" y="1050925"/>
            <a:ext cx="1152525" cy="2074863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hlink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34" name="AutoShape 30"/>
          <p:cNvSpPr>
            <a:spLocks noChangeArrowheads="1"/>
          </p:cNvSpPr>
          <p:nvPr/>
        </p:nvSpPr>
        <p:spPr bwMode="auto">
          <a:xfrm rot="10800000">
            <a:off x="4065588" y="415925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hlink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35" name="AutoShape 31"/>
          <p:cNvSpPr>
            <a:spLocks noChangeArrowheads="1"/>
          </p:cNvSpPr>
          <p:nvPr/>
        </p:nvSpPr>
        <p:spPr bwMode="auto">
          <a:xfrm>
            <a:off x="4929188" y="1062038"/>
            <a:ext cx="1152525" cy="2074862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hlink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36" name="AutoShape 32"/>
          <p:cNvSpPr>
            <a:spLocks noChangeArrowheads="1"/>
          </p:cNvSpPr>
          <p:nvPr/>
        </p:nvSpPr>
        <p:spPr bwMode="auto">
          <a:xfrm rot="10800000">
            <a:off x="5795963" y="487363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hlink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37" name="AutoShape 33"/>
          <p:cNvSpPr>
            <a:spLocks noChangeArrowheads="1"/>
          </p:cNvSpPr>
          <p:nvPr/>
        </p:nvSpPr>
        <p:spPr bwMode="auto">
          <a:xfrm>
            <a:off x="1474788" y="979488"/>
            <a:ext cx="1152525" cy="2074862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hlink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38" name="AutoShape 35"/>
          <p:cNvSpPr>
            <a:spLocks noChangeArrowheads="1"/>
          </p:cNvSpPr>
          <p:nvPr/>
        </p:nvSpPr>
        <p:spPr bwMode="auto">
          <a:xfrm rot="10800000">
            <a:off x="2698750" y="765175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66FF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39" name="AutoShape 36"/>
          <p:cNvSpPr>
            <a:spLocks noChangeArrowheads="1"/>
          </p:cNvSpPr>
          <p:nvPr/>
        </p:nvSpPr>
        <p:spPr bwMode="auto">
          <a:xfrm>
            <a:off x="3563938" y="1412875"/>
            <a:ext cx="1152525" cy="2074863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66FF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40" name="AutoShape 37"/>
          <p:cNvSpPr>
            <a:spLocks noChangeArrowheads="1"/>
          </p:cNvSpPr>
          <p:nvPr/>
        </p:nvSpPr>
        <p:spPr bwMode="auto">
          <a:xfrm rot="10800000">
            <a:off x="4425950" y="777875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66FF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41" name="AutoShape 38"/>
          <p:cNvSpPr>
            <a:spLocks noChangeArrowheads="1"/>
          </p:cNvSpPr>
          <p:nvPr/>
        </p:nvSpPr>
        <p:spPr bwMode="auto">
          <a:xfrm>
            <a:off x="5289550" y="1423988"/>
            <a:ext cx="1152525" cy="2074862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66FF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42" name="AutoShape 39"/>
          <p:cNvSpPr>
            <a:spLocks noChangeArrowheads="1"/>
          </p:cNvSpPr>
          <p:nvPr/>
        </p:nvSpPr>
        <p:spPr bwMode="auto">
          <a:xfrm rot="10800000">
            <a:off x="6156325" y="849313"/>
            <a:ext cx="1152525" cy="3155950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66FF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43" name="AutoShape 40"/>
          <p:cNvSpPr>
            <a:spLocks noChangeArrowheads="1"/>
          </p:cNvSpPr>
          <p:nvPr/>
        </p:nvSpPr>
        <p:spPr bwMode="auto">
          <a:xfrm>
            <a:off x="1835150" y="1341438"/>
            <a:ext cx="1152525" cy="2074862"/>
          </a:xfrm>
          <a:custGeom>
            <a:avLst/>
            <a:gdLst>
              <a:gd name="T0" fmla="*/ 1640642441 w 21600"/>
              <a:gd name="T1" fmla="*/ 0 h 21600"/>
              <a:gd name="T2" fmla="*/ 410161344 w 21600"/>
              <a:gd name="T3" fmla="*/ 2147483647 h 21600"/>
              <a:gd name="T4" fmla="*/ 1640642441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66FF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44" name="AutoShape 43"/>
          <p:cNvSpPr>
            <a:spLocks noChangeArrowheads="1"/>
          </p:cNvSpPr>
          <p:nvPr/>
        </p:nvSpPr>
        <p:spPr bwMode="auto">
          <a:xfrm>
            <a:off x="4284663" y="117475"/>
            <a:ext cx="287337" cy="647700"/>
          </a:xfrm>
          <a:prstGeom prst="downArrow">
            <a:avLst>
              <a:gd name="adj1" fmla="val 50000"/>
              <a:gd name="adj2" fmla="val 56354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45" name="Rectangle 44"/>
          <p:cNvSpPr>
            <a:spLocks noChangeArrowheads="1"/>
          </p:cNvSpPr>
          <p:nvPr/>
        </p:nvSpPr>
        <p:spPr bwMode="auto">
          <a:xfrm>
            <a:off x="323850" y="4221163"/>
            <a:ext cx="81359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ru-RU" altLang="ru-RU" sz="2000"/>
              <a:t>В межклеточном матриксе от некоторых </a:t>
            </a:r>
            <a:r>
              <a:rPr lang="ru-RU" altLang="ru-RU" sz="2000" b="1" i="1"/>
              <a:t>проколлагенов</a:t>
            </a:r>
            <a:r>
              <a:rPr lang="ru-RU" altLang="ru-RU" sz="2000"/>
              <a:t> (</a:t>
            </a:r>
            <a:r>
              <a:rPr lang="en-US" altLang="ru-RU" sz="2000"/>
              <a:t>I</a:t>
            </a:r>
            <a:r>
              <a:rPr lang="ru-RU" altLang="ru-RU" sz="2000"/>
              <a:t>, </a:t>
            </a:r>
            <a:r>
              <a:rPr lang="en-US" altLang="ru-RU" sz="2000"/>
              <a:t>II</a:t>
            </a:r>
            <a:r>
              <a:rPr lang="ru-RU" altLang="ru-RU" sz="2000"/>
              <a:t>, </a:t>
            </a:r>
            <a:r>
              <a:rPr lang="en-US" altLang="ru-RU" sz="2000"/>
              <a:t>III</a:t>
            </a:r>
            <a:r>
              <a:rPr lang="ru-RU" altLang="ru-RU" sz="2000"/>
              <a:t>, </a:t>
            </a:r>
            <a:r>
              <a:rPr lang="en-US" altLang="ru-RU" sz="2000"/>
              <a:t>V</a:t>
            </a:r>
            <a:r>
              <a:rPr lang="ru-RU" altLang="ru-RU" sz="2000"/>
              <a:t>, </a:t>
            </a:r>
            <a:r>
              <a:rPr lang="en-US" altLang="ru-RU" sz="2000"/>
              <a:t>XI </a:t>
            </a:r>
            <a:r>
              <a:rPr lang="ru-RU" altLang="ru-RU" sz="2000"/>
              <a:t>типов) </a:t>
            </a:r>
            <a:r>
              <a:rPr lang="ru-RU" altLang="ru-RU" sz="2000" b="1" i="1"/>
              <a:t>проколлагенпептидазы</a:t>
            </a:r>
            <a:r>
              <a:rPr lang="ru-RU" altLang="ru-RU" sz="2000"/>
              <a:t> отщепляют концевые С- и </a:t>
            </a:r>
            <a:r>
              <a:rPr lang="en-US" altLang="ru-RU" sz="2000"/>
              <a:t>N</a:t>
            </a:r>
            <a:r>
              <a:rPr lang="ru-RU" altLang="ru-RU" sz="2000"/>
              <a:t>-пропептиды, в результате чего образуется </a:t>
            </a:r>
            <a:r>
              <a:rPr lang="ru-RU" altLang="ru-RU" sz="2000" b="1" i="1"/>
              <a:t>тропоколлагены</a:t>
            </a:r>
            <a:r>
              <a:rPr lang="ru-RU" altLang="ru-RU" sz="2000"/>
              <a:t>. </a:t>
            </a:r>
          </a:p>
          <a:p>
            <a:pPr>
              <a:buFontTx/>
              <a:buChar char="•"/>
            </a:pPr>
            <a:r>
              <a:rPr lang="ru-RU" altLang="ru-RU" sz="2000"/>
              <a:t>У проколлагенов IV, VIII, X типов концевые пропептиды не отщепляются. </a:t>
            </a:r>
          </a:p>
        </p:txBody>
      </p:sp>
    </p:spTree>
    <p:extLst>
      <p:ext uri="{BB962C8B-B14F-4D97-AF65-F5344CB8AC3E}">
        <p14:creationId xmlns:p14="http://schemas.microsoft.com/office/powerpoint/2010/main" val="134407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0" y="14573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27651" name="Object 4"/>
          <p:cNvGraphicFramePr>
            <a:graphicFrameLocks noChangeAspect="1"/>
          </p:cNvGraphicFramePr>
          <p:nvPr/>
        </p:nvGraphicFramePr>
        <p:xfrm>
          <a:off x="1331913" y="188913"/>
          <a:ext cx="7127875" cy="6415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S ChemDraw Drawing" r:id="rId3" imgW="4384040" imgH="3947160" progId="ChemDraw.Document.6.0">
                  <p:embed/>
                </p:oleObj>
              </mc:Choice>
              <mc:Fallback>
                <p:oleObj name="CS ChemDraw Drawing" r:id="rId3" imgW="4384040" imgH="394716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88913"/>
                        <a:ext cx="7127875" cy="6415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73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Катаболизм коллагена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Время полужизни (Т1/2) – недели –месяцы.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Скорость биосинтеза и деградации сбалансированы.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Распад – специальный фермент </a:t>
            </a:r>
            <a:r>
              <a:rPr lang="ru-RU" altLang="ru-RU" u="sng" smtClean="0"/>
              <a:t>коллагеназа </a:t>
            </a:r>
            <a:r>
              <a:rPr lang="ru-RU" altLang="ru-RU" smtClean="0"/>
              <a:t>(«разрезает» сразу 3 пептидные цепи тропоколлагена па ¼ расстояния от С-конца между глицином и лейцином).</a:t>
            </a:r>
          </a:p>
        </p:txBody>
      </p:sp>
    </p:spTree>
    <p:extLst>
      <p:ext uri="{BB962C8B-B14F-4D97-AF65-F5344CB8AC3E}">
        <p14:creationId xmlns:p14="http://schemas.microsoft.com/office/powerpoint/2010/main" val="329189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000000"/>
                </a:solidFill>
              </a:rPr>
              <a:t>нарушение процесса гидроксилирования коллаген при цинге  </a:t>
            </a:r>
            <a:endParaRPr lang="ru-RU" altLang="ru-RU" b="1" smtClean="0"/>
          </a:p>
        </p:txBody>
      </p:sp>
      <p:sp>
        <p:nvSpPr>
          <p:cNvPr id="29699" name="Объект 2"/>
          <p:cNvSpPr>
            <a:spLocks noGrp="1"/>
          </p:cNvSpPr>
          <p:nvPr>
            <p:ph idx="4294967295"/>
          </p:nvPr>
        </p:nvSpPr>
        <p:spPr>
          <a:xfrm>
            <a:off x="539750" y="1600200"/>
            <a:ext cx="8459788" cy="384492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mtClean="0"/>
              <a:t> Коллаген, синтезированный  при дефиците аскорбиновой кислоты,  недогидроксилирован и имеет пониженную температуру плавления, не может образовать нормальные по структуре волокна, что  приводит к поражению кожи и ломкости сосудов.</a:t>
            </a:r>
          </a:p>
        </p:txBody>
      </p:sp>
    </p:spTree>
    <p:extLst>
      <p:ext uri="{BB962C8B-B14F-4D97-AF65-F5344CB8AC3E}">
        <p14:creationId xmlns:p14="http://schemas.microsoft.com/office/powerpoint/2010/main" val="15240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Старение коллагена</a:t>
            </a:r>
          </a:p>
        </p:txBody>
      </p:sp>
      <p:sp>
        <p:nvSpPr>
          <p:cNvPr id="30723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увеличение числа и прочности внутри- и межмолекулярных поперечных связей, </a:t>
            </a:r>
          </a:p>
          <a:p>
            <a:pPr eaLnBrk="1" hangingPunct="1"/>
            <a:r>
              <a:rPr lang="ru-RU" altLang="ru-RU" smtClean="0"/>
              <a:t>снижение эластичности и способности к набуханию, </a:t>
            </a:r>
          </a:p>
          <a:p>
            <a:pPr eaLnBrk="1" hangingPunct="1"/>
            <a:r>
              <a:rPr lang="ru-RU" altLang="ru-RU" smtClean="0"/>
              <a:t>развитие резистентности к коллагеназе, повышение структурной стабильности коллагеновых волокон (созревание </a:t>
            </a:r>
            <a:r>
              <a:rPr lang="en-US" altLang="ru-RU" smtClean="0"/>
              <a:t>=</a:t>
            </a:r>
            <a:r>
              <a:rPr lang="ru-RU" altLang="ru-RU" smtClean="0"/>
              <a:t> старение коллагена) . </a:t>
            </a:r>
          </a:p>
        </p:txBody>
      </p:sp>
    </p:spTree>
    <p:extLst>
      <p:ext uri="{BB962C8B-B14F-4D97-AF65-F5344CB8AC3E}">
        <p14:creationId xmlns:p14="http://schemas.microsoft.com/office/powerpoint/2010/main" val="38470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333375"/>
            <a:ext cx="7489825" cy="1079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300" smtClean="0">
                <a:solidFill>
                  <a:srgbClr val="000099"/>
                </a:solidFill>
              </a:rPr>
              <a:t>Уникальные свойства коллагенов</a:t>
            </a:r>
          </a:p>
        </p:txBody>
      </p:sp>
      <p:sp>
        <p:nvSpPr>
          <p:cNvPr id="31747" name="Объект 5"/>
          <p:cNvSpPr>
            <a:spLocks noGrp="1"/>
          </p:cNvSpPr>
          <p:nvPr>
            <p:ph idx="4294967295"/>
          </p:nvPr>
        </p:nvSpPr>
        <p:spPr>
          <a:xfrm>
            <a:off x="250825" y="1341438"/>
            <a:ext cx="8432800" cy="5040312"/>
          </a:xfrm>
        </p:spPr>
        <p:txBody>
          <a:bodyPr/>
          <a:lstStyle/>
          <a:p>
            <a:pPr eaLnBrk="1" hangingPunct="1"/>
            <a:r>
              <a:rPr lang="ru-RU" altLang="ru-RU" sz="2500" b="1" smtClean="0">
                <a:solidFill>
                  <a:srgbClr val="C00000"/>
                </a:solidFill>
              </a:rPr>
              <a:t>Коллагеновые волокна обладают огромной прочностью и практически нерастяжимы. </a:t>
            </a:r>
            <a:r>
              <a:rPr lang="ru-RU" altLang="ru-RU" sz="2500" b="1" smtClean="0"/>
              <a:t>Они могут выдерживать нагрузку, в 10 000 раз превышающую их собственный вес. </a:t>
            </a:r>
          </a:p>
          <a:p>
            <a:pPr eaLnBrk="1" hangingPunct="1"/>
            <a:r>
              <a:rPr lang="ru-RU" altLang="ru-RU" sz="2500" b="1" smtClean="0"/>
              <a:t>Именно поэтому большое количество коллагеновых волокон, состоящих из </a:t>
            </a:r>
            <a:r>
              <a:rPr lang="ru-RU" altLang="ru-RU" sz="2500" b="1" smtClean="0">
                <a:solidFill>
                  <a:srgbClr val="9900FF"/>
                </a:solidFill>
              </a:rPr>
              <a:t>коллагеновых фибрилл,</a:t>
            </a:r>
            <a:r>
              <a:rPr lang="ru-RU" altLang="ru-RU" sz="2500" b="1" smtClean="0"/>
              <a:t> входит в состав кожи, сухожилий, хрящей и костей. </a:t>
            </a:r>
          </a:p>
        </p:txBody>
      </p:sp>
      <p:pic>
        <p:nvPicPr>
          <p:cNvPr id="31748" name="Picture 7" descr="tendstru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92600"/>
            <a:ext cx="32385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8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1409700" y="115888"/>
            <a:ext cx="6278563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chemeClr val="accent2"/>
                </a:solidFill>
              </a:rPr>
              <a:t>ФУНКЦИИ СОЕДИНИТЕЛЬНОЙ ТКАНИ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250825" y="620713"/>
            <a:ext cx="8713788" cy="6492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 sz="2000" b="1" i="1" dirty="0"/>
              <a:t>опорная</a:t>
            </a:r>
            <a:r>
              <a:rPr lang="ru-RU" altLang="ru-RU" sz="2000" dirty="0"/>
              <a:t> — кости, хрящи, связки и сухожилия;</a:t>
            </a:r>
          </a:p>
          <a:p>
            <a:pPr eaLnBrk="1" hangingPunct="1">
              <a:buFontTx/>
              <a:buAutoNum type="arabicPeriod"/>
            </a:pPr>
            <a:r>
              <a:rPr lang="ru-RU" altLang="ru-RU" sz="2000" b="1" i="1" dirty="0"/>
              <a:t>транспортная</a:t>
            </a:r>
            <a:r>
              <a:rPr lang="ru-RU" altLang="ru-RU" sz="2000" dirty="0"/>
              <a:t> — кровь и лимфа;</a:t>
            </a:r>
          </a:p>
          <a:p>
            <a:pPr eaLnBrk="1" hangingPunct="1">
              <a:buFontTx/>
              <a:buAutoNum type="arabicPeriod"/>
            </a:pPr>
            <a:r>
              <a:rPr lang="ru-RU" altLang="ru-RU" sz="2000" b="1" i="1" dirty="0"/>
              <a:t>защитная</a:t>
            </a:r>
            <a:r>
              <a:rPr lang="ru-RU" altLang="ru-RU" sz="2000" dirty="0"/>
              <a:t> — клетками крови вырабатываются антитела, осуществляется  фагоцитоз; они участвуют в заживлении ран и регенерации органов. Жировая, скелетная, хрящевая ткань защищают внутренние органы от механического повреждения. Жировая ткань – от переохлаждения;</a:t>
            </a:r>
          </a:p>
          <a:p>
            <a:pPr eaLnBrk="1" hangingPunct="1">
              <a:buFontTx/>
              <a:buAutoNum type="arabicPeriod"/>
            </a:pPr>
            <a:r>
              <a:rPr lang="ru-RU" altLang="ru-RU" sz="2000" b="1" i="1" dirty="0"/>
              <a:t>кроветворная</a:t>
            </a:r>
            <a:r>
              <a:rPr lang="ru-RU" altLang="ru-RU" sz="2000" dirty="0"/>
              <a:t> — лимфатические узлы, селезенка, красный костный мозг;</a:t>
            </a:r>
          </a:p>
          <a:p>
            <a:pPr eaLnBrk="1" hangingPunct="1">
              <a:buFontTx/>
              <a:buAutoNum type="arabicPeriod"/>
            </a:pPr>
            <a:r>
              <a:rPr lang="ru-RU" altLang="ru-RU" sz="2000" b="1" i="1" dirty="0"/>
              <a:t>Запасающая</a:t>
            </a:r>
            <a:r>
              <a:rPr lang="ru-RU" altLang="ru-RU" sz="2000" dirty="0"/>
              <a:t> – жировая ткань запасает ТГ, скелетная ткань и зубы – кальций, магний, фосфор, натрий, кровь в белках плазмы содержит запас аминокислот.</a:t>
            </a:r>
          </a:p>
          <a:p>
            <a:pPr eaLnBrk="1" hangingPunct="1">
              <a:buFontTx/>
              <a:buAutoNum type="arabicPeriod"/>
            </a:pPr>
            <a:r>
              <a:rPr lang="ru-RU" altLang="ru-RU" sz="2000" b="1" i="1" dirty="0"/>
              <a:t>Регуляторная </a:t>
            </a:r>
            <a:r>
              <a:rPr lang="ru-RU" altLang="ru-RU" sz="2000" dirty="0"/>
              <a:t>– клетками соединительной ткани синтезируются БАВ (более 100), которые регулируют обмен веществ (лептин),  развитие иммунных, аллергических реакций (простагландины, гистамин, серотонин), клеточное деление, дифференцировку тканей (</a:t>
            </a:r>
            <a:r>
              <a:rPr lang="ru-RU" altLang="ru-RU" sz="2000" dirty="0" err="1"/>
              <a:t>соматомедины</a:t>
            </a:r>
            <a:r>
              <a:rPr lang="ru-RU" altLang="ru-RU" sz="2000" dirty="0"/>
              <a:t>, факторы роста и ингибирования фибробластов, митотический и ингибирующий пролиферацию фактор). </a:t>
            </a:r>
            <a:r>
              <a:rPr lang="ru-RU" altLang="ru-RU" sz="2000" dirty="0">
                <a:solidFill>
                  <a:schemeClr val="accent2"/>
                </a:solidFill>
              </a:rPr>
              <a:t>Межклеточный матрикс (базальная мембрана) обеспечивает развитие органов и тканей, участвует в процессах регенерации.</a:t>
            </a:r>
          </a:p>
          <a:p>
            <a:pPr eaLnBrk="1" hangingPunct="1">
              <a:buFontTx/>
              <a:buAutoNum type="arabicPeriod"/>
            </a:pP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178575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7129462" cy="863600"/>
          </a:xfrm>
        </p:spPr>
        <p:txBody>
          <a:bodyPr/>
          <a:lstStyle/>
          <a:p>
            <a:pPr eaLnBrk="1" hangingPunct="1"/>
            <a:r>
              <a:rPr lang="ru-RU" altLang="ru-RU" sz="4800" smtClean="0">
                <a:solidFill>
                  <a:srgbClr val="000099"/>
                </a:solidFill>
              </a:rPr>
              <a:t>Катаболизм коллагена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497887" cy="51133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b="1" smtClean="0">
                <a:solidFill>
                  <a:srgbClr val="C00000"/>
                </a:solidFill>
              </a:rPr>
              <a:t>Распад коллагена происходит медленно под действием  коллагеназ.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smtClean="0">
                <a:solidFill>
                  <a:srgbClr val="C00000"/>
                </a:solidFill>
              </a:rPr>
              <a:t>Основной фермент  - Са </a:t>
            </a:r>
            <a:r>
              <a:rPr lang="en-US" altLang="ru-RU" b="1" smtClean="0">
                <a:solidFill>
                  <a:srgbClr val="C00000"/>
                </a:solidFill>
              </a:rPr>
              <a:t>2+</a:t>
            </a:r>
            <a:r>
              <a:rPr lang="ru-RU" altLang="ru-RU" b="1" smtClean="0">
                <a:solidFill>
                  <a:srgbClr val="C00000"/>
                </a:solidFill>
              </a:rPr>
              <a:t>, </a:t>
            </a:r>
            <a:r>
              <a:rPr lang="en-US" altLang="ru-RU" b="1" smtClean="0">
                <a:solidFill>
                  <a:srgbClr val="C00000"/>
                </a:solidFill>
              </a:rPr>
              <a:t>Zn 2+</a:t>
            </a:r>
            <a:r>
              <a:rPr lang="ru-RU" altLang="ru-RU" b="1" smtClean="0">
                <a:solidFill>
                  <a:srgbClr val="C00000"/>
                </a:solidFill>
              </a:rPr>
              <a:t>  - зависимая коллагеназа </a:t>
            </a:r>
            <a:r>
              <a:rPr lang="ru-RU" altLang="ru-RU" b="1" smtClean="0">
                <a:solidFill>
                  <a:srgbClr val="9900FF"/>
                </a:solidFill>
              </a:rPr>
              <a:t>(металлопротеиназа) </a:t>
            </a:r>
            <a:r>
              <a:rPr lang="ru-RU" altLang="ru-RU" b="1" smtClean="0"/>
              <a:t>расщепляет пептидные связи в определенных участках коллагена.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 smtClean="0"/>
              <a:t>Образующиеся фрагменты спонтанно денатурируют и становятся доступными для действия других протеолитических ферментов. </a:t>
            </a:r>
          </a:p>
        </p:txBody>
      </p:sp>
    </p:spTree>
    <p:extLst>
      <p:ext uri="{BB962C8B-B14F-4D97-AF65-F5344CB8AC3E}">
        <p14:creationId xmlns:p14="http://schemas.microsoft.com/office/powerpoint/2010/main" val="342727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6913563" cy="792163"/>
          </a:xfrm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000099"/>
                </a:solidFill>
              </a:rPr>
              <a:t>Основной маркер распада коллагена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8642350" cy="5472112"/>
          </a:xfrm>
        </p:spPr>
        <p:txBody>
          <a:bodyPr/>
          <a:lstStyle/>
          <a:p>
            <a:pPr eaLnBrk="1" hangingPunct="1"/>
            <a:r>
              <a:rPr lang="ru-RU" altLang="ru-RU" sz="2400" b="1" smtClean="0"/>
              <a:t>Важнейший метаболитом характеризующим скорость распада коллагена является </a:t>
            </a:r>
            <a:r>
              <a:rPr lang="ru-RU" altLang="ru-RU" sz="2400" b="1" smtClean="0">
                <a:solidFill>
                  <a:srgbClr val="9900FF"/>
                </a:solidFill>
              </a:rPr>
              <a:t>гидроксипролин. </a:t>
            </a:r>
          </a:p>
          <a:p>
            <a:pPr eaLnBrk="1" hangingPunct="1"/>
            <a:r>
              <a:rPr lang="ru-RU" altLang="ru-RU" sz="2400" b="1" smtClean="0">
                <a:solidFill>
                  <a:srgbClr val="C00000"/>
                </a:solidFill>
              </a:rPr>
              <a:t>Повышение содержания гидроксипролина в плазме крови свидетельствует нарушениях созревания коллагена и распаде коллагена. </a:t>
            </a:r>
          </a:p>
          <a:p>
            <a:pPr eaLnBrk="1" hangingPunct="1"/>
            <a:r>
              <a:rPr lang="ru-RU" altLang="ru-RU" sz="2400" b="1" smtClean="0"/>
              <a:t>85-90% этой аминокислоты освобождается в результате гидролиза коллагена. </a:t>
            </a:r>
          </a:p>
          <a:p>
            <a:pPr eaLnBrk="1" hangingPunct="1"/>
            <a:r>
              <a:rPr lang="ru-RU" altLang="ru-RU" sz="2400" b="1" smtClean="0"/>
              <a:t>Нарушения синтеза и распада коллагена может приводить к развитию патологий (коллагенозы и фиброзы).</a:t>
            </a:r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238750"/>
            <a:ext cx="2297112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98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28688" y="152400"/>
            <a:ext cx="6667500" cy="973138"/>
          </a:xfrm>
        </p:spPr>
        <p:txBody>
          <a:bodyPr/>
          <a:lstStyle/>
          <a:p>
            <a:pPr eaLnBrk="1" hangingPunct="1"/>
            <a:r>
              <a:rPr lang="ru-RU" altLang="ru-RU" sz="5200" smtClean="0">
                <a:solidFill>
                  <a:srgbClr val="000099"/>
                </a:solidFill>
              </a:rPr>
              <a:t>Типы коллагена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268413"/>
            <a:ext cx="8569325" cy="5329237"/>
          </a:xfrm>
        </p:spPr>
        <p:txBody>
          <a:bodyPr/>
          <a:lstStyle/>
          <a:p>
            <a:pPr eaLnBrk="1" hangingPunct="1"/>
            <a:r>
              <a:rPr lang="ru-RU" altLang="ru-RU" sz="2400" b="1" smtClean="0"/>
              <a:t>В настоящее время известно около </a:t>
            </a:r>
            <a:r>
              <a:rPr lang="ru-RU" altLang="ru-RU" sz="2400" b="1" smtClean="0">
                <a:solidFill>
                  <a:srgbClr val="FF0000"/>
                </a:solidFill>
              </a:rPr>
              <a:t>20 различных типов коллагена,</a:t>
            </a:r>
            <a:r>
              <a:rPr lang="ru-RU" altLang="ru-RU" sz="2400" b="1" smtClean="0"/>
              <a:t> различающихся по первичной и пространственной структурам, по функциям, локализации в организме и биологической роли.</a:t>
            </a:r>
          </a:p>
          <a:p>
            <a:pPr eaLnBrk="1" hangingPunct="1"/>
            <a:r>
              <a:rPr lang="ru-RU" altLang="ru-RU" sz="2400" b="1" smtClean="0">
                <a:solidFill>
                  <a:srgbClr val="C00000"/>
                </a:solidFill>
              </a:rPr>
              <a:t>Различают два основных типа цепей коллагена: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2400" b="1" smtClean="0">
                <a:solidFill>
                  <a:srgbClr val="C00000"/>
                </a:solidFill>
              </a:rPr>
              <a:t> </a:t>
            </a:r>
            <a:r>
              <a:rPr lang="el-GR" altLang="ru-RU" sz="2800" b="1" smtClean="0">
                <a:solidFill>
                  <a:srgbClr val="C00000"/>
                </a:solidFill>
              </a:rPr>
              <a:t>α</a:t>
            </a:r>
            <a:r>
              <a:rPr lang="ru-RU" altLang="ru-RU" sz="2800" b="1" smtClean="0">
                <a:solidFill>
                  <a:srgbClr val="C00000"/>
                </a:solidFill>
              </a:rPr>
              <a:t>1  и </a:t>
            </a:r>
            <a:r>
              <a:rPr lang="el-GR" altLang="ru-RU" sz="2800" b="1" smtClean="0">
                <a:solidFill>
                  <a:srgbClr val="C00000"/>
                </a:solidFill>
              </a:rPr>
              <a:t>α</a:t>
            </a:r>
            <a:r>
              <a:rPr lang="ru-RU" altLang="ru-RU" sz="2800" b="1" smtClean="0">
                <a:solidFill>
                  <a:srgbClr val="C00000"/>
                </a:solidFill>
              </a:rPr>
              <a:t>2, </a:t>
            </a:r>
          </a:p>
          <a:p>
            <a:pPr eaLnBrk="1" hangingPunct="1"/>
            <a:r>
              <a:rPr lang="ru-RU" altLang="ru-RU" sz="2400" b="1" smtClean="0">
                <a:solidFill>
                  <a:srgbClr val="C00000"/>
                </a:solidFill>
              </a:rPr>
              <a:t>а также четыре разновидности цепи </a:t>
            </a:r>
            <a:r>
              <a:rPr lang="el-GR" altLang="ru-RU" sz="2400" b="1" smtClean="0">
                <a:solidFill>
                  <a:srgbClr val="C00000"/>
                </a:solidFill>
              </a:rPr>
              <a:t>α</a:t>
            </a:r>
            <a:r>
              <a:rPr lang="ru-RU" altLang="ru-RU" sz="2400" b="1" smtClean="0">
                <a:solidFill>
                  <a:srgbClr val="C00000"/>
                </a:solidFill>
              </a:rPr>
              <a:t>1: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2400" b="1" smtClean="0">
                <a:solidFill>
                  <a:srgbClr val="C00000"/>
                </a:solidFill>
              </a:rPr>
              <a:t>  </a:t>
            </a:r>
            <a:r>
              <a:rPr lang="el-GR" altLang="ru-RU" sz="2400" b="1" smtClean="0">
                <a:solidFill>
                  <a:srgbClr val="C00000"/>
                </a:solidFill>
              </a:rPr>
              <a:t>α</a:t>
            </a:r>
            <a:r>
              <a:rPr lang="ru-RU" altLang="ru-RU" sz="2400" b="1" smtClean="0">
                <a:solidFill>
                  <a:srgbClr val="C00000"/>
                </a:solidFill>
              </a:rPr>
              <a:t>1(</a:t>
            </a:r>
            <a:r>
              <a:rPr lang="en-US" altLang="ru-RU" sz="2400" b="1" smtClean="0">
                <a:solidFill>
                  <a:srgbClr val="C00000"/>
                </a:solidFill>
              </a:rPr>
              <a:t>I),</a:t>
            </a:r>
            <a:r>
              <a:rPr lang="ru-RU" altLang="ru-RU" sz="2400" b="1" smtClean="0">
                <a:solidFill>
                  <a:srgbClr val="C00000"/>
                </a:solidFill>
              </a:rPr>
              <a:t> </a:t>
            </a:r>
            <a:r>
              <a:rPr lang="el-GR" altLang="ru-RU" sz="2400" b="1" smtClean="0">
                <a:solidFill>
                  <a:srgbClr val="C00000"/>
                </a:solidFill>
              </a:rPr>
              <a:t>α</a:t>
            </a:r>
            <a:r>
              <a:rPr lang="ru-RU" altLang="ru-RU" sz="2400" b="1" smtClean="0">
                <a:solidFill>
                  <a:srgbClr val="C00000"/>
                </a:solidFill>
              </a:rPr>
              <a:t>1</a:t>
            </a:r>
            <a:r>
              <a:rPr lang="en-US" altLang="ru-RU" sz="2400" b="1" smtClean="0">
                <a:solidFill>
                  <a:srgbClr val="C00000"/>
                </a:solidFill>
              </a:rPr>
              <a:t>(II),</a:t>
            </a:r>
            <a:r>
              <a:rPr lang="ru-RU" altLang="ru-RU" sz="2400" b="1" smtClean="0">
                <a:solidFill>
                  <a:srgbClr val="C00000"/>
                </a:solidFill>
              </a:rPr>
              <a:t> </a:t>
            </a:r>
            <a:r>
              <a:rPr lang="el-GR" altLang="ru-RU" sz="2400" b="1" smtClean="0">
                <a:solidFill>
                  <a:srgbClr val="C00000"/>
                </a:solidFill>
              </a:rPr>
              <a:t>α</a:t>
            </a:r>
            <a:r>
              <a:rPr lang="ru-RU" altLang="ru-RU" sz="2400" b="1" smtClean="0">
                <a:solidFill>
                  <a:srgbClr val="C00000"/>
                </a:solidFill>
              </a:rPr>
              <a:t>1</a:t>
            </a:r>
            <a:r>
              <a:rPr lang="en-US" altLang="ru-RU" sz="2400" b="1" smtClean="0">
                <a:solidFill>
                  <a:srgbClr val="C00000"/>
                </a:solidFill>
              </a:rPr>
              <a:t>(III),</a:t>
            </a:r>
            <a:r>
              <a:rPr lang="ru-RU" altLang="ru-RU" sz="2400" b="1" smtClean="0">
                <a:solidFill>
                  <a:srgbClr val="C00000"/>
                </a:solidFill>
              </a:rPr>
              <a:t> </a:t>
            </a:r>
            <a:r>
              <a:rPr lang="el-GR" altLang="ru-RU" sz="2400" b="1" smtClean="0">
                <a:solidFill>
                  <a:srgbClr val="C00000"/>
                </a:solidFill>
              </a:rPr>
              <a:t>α</a:t>
            </a:r>
            <a:r>
              <a:rPr lang="ru-RU" altLang="ru-RU" sz="2400" b="1" smtClean="0">
                <a:solidFill>
                  <a:srgbClr val="C00000"/>
                </a:solidFill>
              </a:rPr>
              <a:t>1</a:t>
            </a:r>
            <a:r>
              <a:rPr lang="en-US" altLang="ru-RU" sz="2400" b="1" smtClean="0">
                <a:solidFill>
                  <a:srgbClr val="C00000"/>
                </a:solidFill>
              </a:rPr>
              <a:t>(IV).</a:t>
            </a:r>
            <a:endParaRPr lang="ru-RU" altLang="ru-RU" sz="2400" b="1" smtClean="0">
              <a:solidFill>
                <a:srgbClr val="C00000"/>
              </a:solidFill>
            </a:endParaRPr>
          </a:p>
          <a:p>
            <a:pPr eaLnBrk="1" hangingPunct="1"/>
            <a:r>
              <a:rPr lang="ru-RU" altLang="ru-RU" sz="2400" b="1" smtClean="0"/>
              <a:t>Для обозначения каждого вида коллагена пользуются формулой,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2400" b="1" smtClean="0"/>
              <a:t>Например: </a:t>
            </a:r>
            <a:r>
              <a:rPr lang="ru-RU" altLang="ru-RU" sz="2400" b="1" smtClean="0">
                <a:solidFill>
                  <a:srgbClr val="FF0000"/>
                </a:solidFill>
              </a:rPr>
              <a:t>коллаген </a:t>
            </a:r>
            <a:r>
              <a:rPr lang="en-US" altLang="ru-RU" sz="2400" b="1" smtClean="0">
                <a:solidFill>
                  <a:srgbClr val="FF0000"/>
                </a:solidFill>
              </a:rPr>
              <a:t>I </a:t>
            </a:r>
            <a:r>
              <a:rPr lang="ru-RU" altLang="ru-RU" sz="2400" b="1" smtClean="0">
                <a:solidFill>
                  <a:srgbClr val="FF0000"/>
                </a:solidFill>
              </a:rPr>
              <a:t> типа - </a:t>
            </a:r>
            <a:r>
              <a:rPr lang="en-US" altLang="ru-RU" sz="2400" b="1" smtClean="0">
                <a:solidFill>
                  <a:srgbClr val="FF0000"/>
                </a:solidFill>
              </a:rPr>
              <a:t>[</a:t>
            </a:r>
            <a:r>
              <a:rPr lang="el-GR" altLang="ru-RU" sz="2400" b="1" smtClean="0">
                <a:solidFill>
                  <a:srgbClr val="FF0000"/>
                </a:solidFill>
              </a:rPr>
              <a:t>α</a:t>
            </a:r>
            <a:r>
              <a:rPr lang="ru-RU" altLang="ru-RU" sz="2400" b="1" smtClean="0">
                <a:solidFill>
                  <a:srgbClr val="FF0000"/>
                </a:solidFill>
              </a:rPr>
              <a:t>1(</a:t>
            </a:r>
            <a:r>
              <a:rPr lang="en-US" altLang="ru-RU" sz="2400" b="1" smtClean="0">
                <a:solidFill>
                  <a:srgbClr val="FF0000"/>
                </a:solidFill>
              </a:rPr>
              <a:t>I)]</a:t>
            </a:r>
            <a:r>
              <a:rPr lang="ru-RU" altLang="ru-RU" sz="2400" b="1" smtClean="0">
                <a:solidFill>
                  <a:srgbClr val="FF0000"/>
                </a:solidFill>
              </a:rPr>
              <a:t>2 </a:t>
            </a:r>
            <a:r>
              <a:rPr lang="el-GR" altLang="ru-RU" sz="2400" b="1" smtClean="0">
                <a:solidFill>
                  <a:srgbClr val="FF0000"/>
                </a:solidFill>
              </a:rPr>
              <a:t>α</a:t>
            </a:r>
            <a:r>
              <a:rPr lang="ru-RU" altLang="ru-RU" sz="2400" b="1" smtClean="0">
                <a:solidFill>
                  <a:srgbClr val="FF0000"/>
                </a:solidFill>
              </a:rPr>
              <a:t>2</a:t>
            </a:r>
            <a:endParaRPr lang="en-US" altLang="ru-RU" sz="2400" b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4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8964613" cy="576262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000099"/>
                </a:solidFill>
              </a:rPr>
              <a:t>Наиболее распространенные типы коллагенов.</a:t>
            </a:r>
          </a:p>
        </p:txBody>
      </p:sp>
      <p:graphicFrame>
        <p:nvGraphicFramePr>
          <p:cNvPr id="31786" name="Group 42"/>
          <p:cNvGraphicFramePr>
            <a:graphicFrameLocks noGrp="1"/>
          </p:cNvGraphicFramePr>
          <p:nvPr>
            <p:ph idx="4294967295"/>
          </p:nvPr>
        </p:nvGraphicFramePr>
        <p:xfrm>
          <a:off x="323850" y="981075"/>
          <a:ext cx="8280400" cy="5775326"/>
        </p:xfrm>
        <a:graphic>
          <a:graphicData uri="http://schemas.openxmlformats.org/drawingml/2006/table">
            <a:tbl>
              <a:tblPr/>
              <a:tblGrid>
                <a:gridCol w="865188"/>
                <a:gridCol w="1611312"/>
                <a:gridCol w="2384425"/>
                <a:gridCol w="3419475"/>
              </a:tblGrid>
              <a:tr h="7620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Тип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Формула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Распределение в тканях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Характерные особенности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3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[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α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1(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I)]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α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Кожа, сухожилия, кости, дентин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1%-гидроксипролина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33%-глицина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13%-пролина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Мало гликозилирован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[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α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1(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II)]3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66"/>
                        </a:solidFill>
                        <a:effectLst/>
                        <a:latin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Хрящи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1% гидроксилизина Сильно гликозилирован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85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III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[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α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1(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III)]3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Кожа, матка,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десна, кровеносные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сосуды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Много гидроксипролина, мало гидроксилизина; Мало гликозилирован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10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IV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[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α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1(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IV)]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el-G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α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66"/>
                          </a:solidFill>
                          <a:effectLst/>
                          <a:latin typeface="Arial" charset="0"/>
                        </a:rPr>
                        <a:t>(IV)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66"/>
                        </a:solidFill>
                        <a:effectLst/>
                        <a:latin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Базальные мембраны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Очень много гидроксилизина, мало аланина и почти полностью гликозилирован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3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025" y="692150"/>
            <a:ext cx="9036050" cy="259238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b="1" i="1" smtClean="0"/>
              <a:t>Эластин</a:t>
            </a:r>
            <a:r>
              <a:rPr lang="ru-RU" altLang="ru-RU" sz="2400" b="1" smtClean="0"/>
              <a:t> — </a:t>
            </a:r>
            <a:r>
              <a:rPr lang="ru-RU" altLang="ru-RU" sz="2400" smtClean="0"/>
              <a:t>основной белок эластических волокон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smtClean="0"/>
              <a:t>в больших количествах содержится в межклеточном веществе кожи, стенок кровеносных сосудов, связках, лёгких.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ru-RU" altLang="ru-RU" sz="2400" smtClean="0"/>
              <a:t>Эти ткани могут растягиваться в несколько раз по сравнению с исходной длиной, сохраняя при этом высокую прочность на разрыв.</a:t>
            </a:r>
            <a:r>
              <a:rPr lang="ru-RU" altLang="ru-RU" sz="2400" b="1" smtClean="0"/>
              <a:t>   </a:t>
            </a: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3779838" y="87313"/>
            <a:ext cx="1876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3200" b="1"/>
              <a:t>Эластин</a:t>
            </a: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179388" y="3346450"/>
            <a:ext cx="8496300" cy="1939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 sz="2400" b="1" i="1"/>
              <a:t>Эластин</a:t>
            </a:r>
            <a:r>
              <a:rPr lang="ru-RU" altLang="ru-RU" sz="2400"/>
              <a:t> — гликопротеин с молек. массой 70 кДа. </a:t>
            </a:r>
          </a:p>
          <a:p>
            <a:pPr algn="just" eaLnBrk="1" hangingPunct="1"/>
            <a:r>
              <a:rPr lang="ru-RU" altLang="ru-RU" sz="2400"/>
              <a:t>Первичная структура цепь из 800 АК, </a:t>
            </a:r>
            <a:r>
              <a:rPr lang="ru-RU" altLang="ru-RU" sz="2400" b="1"/>
              <a:t>преобладают глицин, валин, аланин</a:t>
            </a:r>
            <a:r>
              <a:rPr lang="ru-RU" altLang="ru-RU" sz="2400"/>
              <a:t>, </a:t>
            </a:r>
            <a:r>
              <a:rPr lang="ru-RU" altLang="ru-RU" sz="2400" b="1">
                <a:solidFill>
                  <a:srgbClr val="FF0000"/>
                </a:solidFill>
              </a:rPr>
              <a:t>много  пролина и лизина, немного гидроксипролина, отсутствует гидроксилизин.</a:t>
            </a:r>
            <a:r>
              <a:rPr lang="ru-RU" altLang="ru-RU" sz="24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395288" y="5589588"/>
            <a:ext cx="84201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>
                <a:solidFill>
                  <a:schemeClr val="accent2"/>
                </a:solidFill>
              </a:rPr>
              <a:t>Большое количество гидрофобных радикалов препятствует созданию регулярной вторичной и третичной структуры эластина, поэтому он приобретает различные конформации. </a:t>
            </a:r>
          </a:p>
        </p:txBody>
      </p:sp>
    </p:spTree>
    <p:extLst>
      <p:ext uri="{BB962C8B-B14F-4D97-AF65-F5344CB8AC3E}">
        <p14:creationId xmlns:p14="http://schemas.microsoft.com/office/powerpoint/2010/main" val="405215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0" y="2243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37891" name="Object 4"/>
          <p:cNvGraphicFramePr>
            <a:graphicFrameLocks noChangeAspect="1"/>
          </p:cNvGraphicFramePr>
          <p:nvPr/>
        </p:nvGraphicFramePr>
        <p:xfrm>
          <a:off x="539750" y="2781300"/>
          <a:ext cx="4176713" cy="368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r:id="rId3" imgW="2682240" imgH="2374900" progId="ChemDraw.Document.5.0">
                  <p:embed/>
                </p:oleObj>
              </mc:Choice>
              <mc:Fallback>
                <p:oleObj r:id="rId3" imgW="2682240" imgH="2374900" progId="ChemDraw.Document.5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781300"/>
                        <a:ext cx="4176713" cy="368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5148263" y="2916238"/>
            <a:ext cx="36004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/>
              <a:t>вначале 3 остатка лизина окисляются до альдегидов,</a:t>
            </a:r>
          </a:p>
          <a:p>
            <a:pPr eaLnBrk="1" hangingPunct="1">
              <a:buFontTx/>
              <a:buAutoNum type="arabicPeriod"/>
            </a:pPr>
            <a:r>
              <a:rPr lang="ru-RU" altLang="ru-RU"/>
              <a:t>затем происходит их соединение с четвёртым остатком лизина с образованием замещённого пиридинового кольца. </a:t>
            </a:r>
          </a:p>
          <a:p>
            <a:pPr algn="ctr" eaLnBrk="1" hangingPunct="1"/>
            <a:endParaRPr lang="ru-RU" altLang="ru-RU"/>
          </a:p>
          <a:p>
            <a:pPr algn="ctr" eaLnBrk="1" hangingPunct="1"/>
            <a:r>
              <a:rPr lang="ru-RU" altLang="ru-RU">
                <a:solidFill>
                  <a:schemeClr val="accent2"/>
                </a:solidFill>
              </a:rPr>
              <a:t>Окисление остатков лизина в альдегиды осуществляется лизилоксидазой (РР, В6, </a:t>
            </a:r>
            <a:r>
              <a:rPr lang="en-US" altLang="ru-RU">
                <a:solidFill>
                  <a:schemeClr val="accent2"/>
                </a:solidFill>
              </a:rPr>
              <a:t>Cu</a:t>
            </a:r>
            <a:r>
              <a:rPr lang="ru-RU" altLang="ru-RU">
                <a:solidFill>
                  <a:schemeClr val="accent2"/>
                </a:solidFill>
              </a:rPr>
              <a:t>2+).</a:t>
            </a:r>
            <a:r>
              <a:rPr lang="ru-RU" altLang="ru-RU"/>
              <a:t> </a:t>
            </a:r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827088" y="571500"/>
            <a:ext cx="7705725" cy="1552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2400"/>
              <a:t>Сшивки между остатками лизина двух, трёх или четырёх пептидных цепей эластина, образуют специфические структуры, которые называются </a:t>
            </a:r>
            <a:r>
              <a:rPr lang="ru-RU" altLang="ru-RU" sz="2400" b="1" i="1"/>
              <a:t>десмозинами</a:t>
            </a:r>
            <a:r>
              <a:rPr lang="ru-RU" altLang="ru-RU" sz="2400"/>
              <a:t> (десмозин или изодесмозин).</a:t>
            </a:r>
          </a:p>
        </p:txBody>
      </p:sp>
    </p:spTree>
    <p:extLst>
      <p:ext uri="{BB962C8B-B14F-4D97-AF65-F5344CB8AC3E}">
        <p14:creationId xmlns:p14="http://schemas.microsoft.com/office/powerpoint/2010/main" val="30764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26988"/>
            <a:ext cx="8229600" cy="863601"/>
          </a:xfrm>
        </p:spPr>
        <p:txBody>
          <a:bodyPr/>
          <a:lstStyle/>
          <a:p>
            <a:r>
              <a:rPr lang="ru-RU" altLang="ru-RU" smtClean="0"/>
              <a:t>Катаболизм эластина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800" smtClean="0"/>
              <a:t>происходит при участии очень активной эластазы нейтрофилов. </a:t>
            </a:r>
          </a:p>
          <a:p>
            <a:pPr>
              <a:lnSpc>
                <a:spcPct val="80000"/>
              </a:lnSpc>
            </a:pPr>
            <a:r>
              <a:rPr lang="ru-RU" altLang="ru-RU" sz="2800" smtClean="0"/>
              <a:t>Особое значение это имеет в лёгких, поскольку лёгочная ткань плохо регенерирует. </a:t>
            </a:r>
          </a:p>
          <a:p>
            <a:pPr>
              <a:lnSpc>
                <a:spcPct val="80000"/>
              </a:lnSpc>
            </a:pPr>
            <a:r>
              <a:rPr lang="ru-RU" altLang="ru-RU" sz="2800" smtClean="0"/>
              <a:t>Разрушение эластина ведёт к потере эластичных свойств, разрушению альвеол и развитию эмфиземы лёгких.</a:t>
            </a:r>
          </a:p>
          <a:p>
            <a:pPr>
              <a:lnSpc>
                <a:spcPct val="80000"/>
              </a:lnSpc>
            </a:pPr>
            <a:r>
              <a:rPr lang="ru-RU" altLang="ru-RU" sz="2800" smtClean="0"/>
              <a:t>эластазу нейтрофилов и другие протеазы ингибирует α1-антитрипсин, синтезируемый печенью. </a:t>
            </a:r>
          </a:p>
        </p:txBody>
      </p:sp>
    </p:spTree>
    <p:extLst>
      <p:ext uri="{BB962C8B-B14F-4D97-AF65-F5344CB8AC3E}">
        <p14:creationId xmlns:p14="http://schemas.microsoft.com/office/powerpoint/2010/main" val="22779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77875"/>
          </a:xfrm>
        </p:spPr>
        <p:txBody>
          <a:bodyPr/>
          <a:lstStyle/>
          <a:p>
            <a:r>
              <a:rPr lang="ru-RU" altLang="ru-RU" smtClean="0"/>
              <a:t>Патология эластина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229600" cy="43195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400" smtClean="0"/>
              <a:t>Снижение активности лизилоксидазы наследственное или приобретенное (дефицит меди, пиридоксина), приводит к снижению или прекращению образования десмозинов. </a:t>
            </a:r>
          </a:p>
          <a:p>
            <a:pPr>
              <a:lnSpc>
                <a:spcPct val="90000"/>
              </a:lnSpc>
            </a:pPr>
            <a:r>
              <a:rPr lang="ru-RU" altLang="ru-RU" sz="2400" smtClean="0"/>
              <a:t>У эластических тканей снижается предел прочности на разрыв, появляются такие нарушения, как истончённость, вялость и растяжимость</a:t>
            </a:r>
          </a:p>
          <a:p>
            <a:pPr>
              <a:lnSpc>
                <a:spcPct val="90000"/>
              </a:lnSpc>
            </a:pPr>
            <a:r>
              <a:rPr lang="ru-RU" altLang="ru-RU" sz="2400" smtClean="0"/>
              <a:t>Клинически эти нарушения могут проявляться кардиоваскулярными изменениями (аневризмы и разрывы аорты, дефекты клапанов сердца), частыми пневмониями и эмфиземой лёгких.</a:t>
            </a:r>
          </a:p>
        </p:txBody>
      </p:sp>
    </p:spTree>
    <p:extLst>
      <p:ext uri="{BB962C8B-B14F-4D97-AF65-F5344CB8AC3E}">
        <p14:creationId xmlns:p14="http://schemas.microsoft.com/office/powerpoint/2010/main" val="71857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210175" y="490538"/>
            <a:ext cx="3754438" cy="777875"/>
          </a:xfrm>
        </p:spPr>
        <p:txBody>
          <a:bodyPr/>
          <a:lstStyle/>
          <a:p>
            <a:r>
              <a:rPr lang="ru-RU" altLang="ru-RU" smtClean="0"/>
              <a:t>Аневризма</a:t>
            </a:r>
          </a:p>
        </p:txBody>
      </p:sp>
      <p:pic>
        <p:nvPicPr>
          <p:cNvPr id="40963" name="Picture 5" descr="175_gas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00213"/>
            <a:ext cx="4140200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7" descr="Картинка 15 из 24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92375"/>
            <a:ext cx="44862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8"/>
          <p:cNvSpPr>
            <a:spLocks noChangeArrowheads="1"/>
          </p:cNvSpPr>
          <p:nvPr/>
        </p:nvSpPr>
        <p:spPr bwMode="auto">
          <a:xfrm>
            <a:off x="323850" y="620713"/>
            <a:ext cx="42576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4400">
                <a:solidFill>
                  <a:schemeClr val="tx2"/>
                </a:solidFill>
              </a:rPr>
              <a:t>Дефекты клапанов сердца</a:t>
            </a:r>
          </a:p>
        </p:txBody>
      </p:sp>
    </p:spTree>
    <p:extLst>
      <p:ext uri="{BB962C8B-B14F-4D97-AF65-F5344CB8AC3E}">
        <p14:creationId xmlns:p14="http://schemas.microsoft.com/office/powerpoint/2010/main" val="35370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Картинка 36 из 210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7" r="17717"/>
          <a:stretch>
            <a:fillRect/>
          </a:stretch>
        </p:blipFill>
        <p:spPr bwMode="auto">
          <a:xfrm>
            <a:off x="4113213" y="1196975"/>
            <a:ext cx="4635500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057650" y="403225"/>
            <a:ext cx="4835525" cy="649288"/>
          </a:xfrm>
        </p:spPr>
        <p:txBody>
          <a:bodyPr>
            <a:normAutofit fontScale="90000"/>
          </a:bodyPr>
          <a:lstStyle/>
          <a:p>
            <a:r>
              <a:rPr lang="ru-RU" altLang="ru-RU" sz="4000" smtClean="0"/>
              <a:t>Энфизема легких</a:t>
            </a:r>
          </a:p>
        </p:txBody>
      </p:sp>
      <p:pic>
        <p:nvPicPr>
          <p:cNvPr id="41988" name="Picture 7" descr="Картинка 10 из 209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0013"/>
            <a:ext cx="3529013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9" descr="Картинка 18 из 2098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3887787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4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323850" y="0"/>
            <a:ext cx="8604250" cy="1917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49263" indent="-449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ru-RU" altLang="ru-RU" sz="2400"/>
              <a:t>Как и любая ткань, </a:t>
            </a:r>
            <a:r>
              <a:rPr lang="ru-RU" altLang="ru-RU" sz="2400" b="1" i="1"/>
              <a:t>соединительная ткань</a:t>
            </a:r>
            <a:r>
              <a:rPr lang="ru-RU" altLang="ru-RU" sz="2400"/>
              <a:t> состоит из клеток и межклеточного матрикса. </a:t>
            </a:r>
          </a:p>
          <a:p>
            <a:pPr>
              <a:buFontTx/>
              <a:buChar char="•"/>
            </a:pPr>
            <a:r>
              <a:rPr lang="ru-RU" altLang="ru-RU" sz="2400"/>
              <a:t>В отличие от других тканей, в ней, как правило, содержится мало клеток, которые при этом отличаются большим разнообразием. </a:t>
            </a:r>
          </a:p>
        </p:txBody>
      </p:sp>
      <p:pic>
        <p:nvPicPr>
          <p:cNvPr id="614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76450"/>
            <a:ext cx="42862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0" y="2565400"/>
            <a:ext cx="460851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000"/>
              <a:t>Основные клетками соединительной ткани</a:t>
            </a:r>
            <a:r>
              <a:rPr lang="ru-RU" altLang="ru-RU" sz="2000" b="1"/>
              <a:t> </a:t>
            </a:r>
            <a:r>
              <a:rPr lang="ru-RU" altLang="ru-RU" sz="2000"/>
              <a:t>являются</a:t>
            </a:r>
            <a:r>
              <a:rPr lang="ru-RU" altLang="ru-RU" sz="2000" b="1"/>
              <a:t> фибробласты</a:t>
            </a:r>
            <a:r>
              <a:rPr lang="ru-RU" altLang="ru-RU" sz="2000"/>
              <a:t> </a:t>
            </a:r>
          </a:p>
          <a:p>
            <a:pPr eaLnBrk="1" hangingPunct="1"/>
            <a:r>
              <a:rPr lang="ru-RU" altLang="ru-RU" sz="2000"/>
              <a:t>В разных видах соединительной ткани имеются разновидности фибробластов: хондробласты, хондроциты, остеобласты, остеоциты, остеокласты и т.д. </a:t>
            </a:r>
          </a:p>
        </p:txBody>
      </p:sp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0" y="4870450"/>
            <a:ext cx="8459788" cy="20145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b="1">
                <a:solidFill>
                  <a:schemeClr val="accent2"/>
                </a:solidFill>
              </a:rPr>
              <a:t>Эндотелиальные клетки</a:t>
            </a:r>
            <a:r>
              <a:rPr lang="ru-RU" altLang="ru-RU">
                <a:solidFill>
                  <a:schemeClr val="accent2"/>
                </a:solidFill>
              </a:rPr>
              <a:t> покрывают изнутри все сосуды.</a:t>
            </a:r>
          </a:p>
          <a:p>
            <a:pPr eaLnBrk="1" hangingPunct="1">
              <a:buFontTx/>
              <a:buChar char="•"/>
            </a:pPr>
            <a:r>
              <a:rPr lang="ru-RU" altLang="ru-RU" b="1">
                <a:solidFill>
                  <a:schemeClr val="accent2"/>
                </a:solidFill>
              </a:rPr>
              <a:t>Пигментные клетки</a:t>
            </a:r>
            <a:r>
              <a:rPr lang="ru-RU" altLang="ru-RU">
                <a:solidFill>
                  <a:schemeClr val="accent2"/>
                </a:solidFill>
              </a:rPr>
              <a:t> образуются из нервного гребня, в цитоплазме имеется пигмент – меланин.</a:t>
            </a:r>
          </a:p>
          <a:p>
            <a:pPr eaLnBrk="1" hangingPunct="1">
              <a:buFontTx/>
              <a:buChar char="•"/>
            </a:pPr>
            <a:r>
              <a:rPr lang="ru-RU" altLang="ru-RU" b="1">
                <a:solidFill>
                  <a:schemeClr val="accent2"/>
                </a:solidFill>
              </a:rPr>
              <a:t>Макрофаги</a:t>
            </a:r>
            <a:r>
              <a:rPr lang="ru-RU" altLang="ru-RU">
                <a:solidFill>
                  <a:schemeClr val="accent2"/>
                </a:solidFill>
              </a:rPr>
              <a:t> образуются из моноцитов крови.</a:t>
            </a:r>
          </a:p>
          <a:p>
            <a:pPr eaLnBrk="1" hangingPunct="1">
              <a:buFontTx/>
              <a:buChar char="•"/>
            </a:pPr>
            <a:r>
              <a:rPr lang="ru-RU" altLang="ru-RU" b="1">
                <a:solidFill>
                  <a:schemeClr val="accent2"/>
                </a:solidFill>
              </a:rPr>
              <a:t>Тучные клетки</a:t>
            </a:r>
            <a:r>
              <a:rPr lang="ru-RU" altLang="ru-RU">
                <a:solidFill>
                  <a:schemeClr val="accent2"/>
                </a:solidFill>
              </a:rPr>
              <a:t> (тканевые базофилы).</a:t>
            </a:r>
          </a:p>
          <a:p>
            <a:pPr eaLnBrk="1" hangingPunct="1">
              <a:buFontTx/>
              <a:buChar char="•"/>
            </a:pPr>
            <a:r>
              <a:rPr lang="ru-RU" altLang="ru-RU" b="1">
                <a:solidFill>
                  <a:schemeClr val="accent2"/>
                </a:solidFill>
              </a:rPr>
              <a:t>Плазматические клетки</a:t>
            </a:r>
            <a:r>
              <a:rPr lang="ru-RU" altLang="ru-RU">
                <a:solidFill>
                  <a:schemeClr val="accent2"/>
                </a:solidFill>
              </a:rPr>
              <a:t> образуются из В-лимфоцитов </a:t>
            </a:r>
          </a:p>
          <a:p>
            <a:pPr eaLnBrk="1" hangingPunct="1">
              <a:buFontTx/>
              <a:buChar char="•"/>
            </a:pPr>
            <a:r>
              <a:rPr lang="ru-RU" altLang="ru-RU" b="1">
                <a:solidFill>
                  <a:schemeClr val="accent2"/>
                </a:solidFill>
              </a:rPr>
              <a:t>Лейкоциты</a:t>
            </a:r>
            <a:r>
              <a:rPr lang="ru-RU" altLang="ru-RU">
                <a:solidFill>
                  <a:schemeClr val="accent2"/>
                </a:solidFill>
              </a:rPr>
              <a:t>, вышедшие из сосудов.</a:t>
            </a:r>
          </a:p>
        </p:txBody>
      </p:sp>
      <p:sp>
        <p:nvSpPr>
          <p:cNvPr id="6150" name="Rectangle 9"/>
          <p:cNvSpPr>
            <a:spLocks noChangeArrowheads="1"/>
          </p:cNvSpPr>
          <p:nvPr/>
        </p:nvSpPr>
        <p:spPr bwMode="auto">
          <a:xfrm>
            <a:off x="1619250" y="2060575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2400" b="1">
                <a:solidFill>
                  <a:schemeClr val="accent2"/>
                </a:solidFill>
              </a:rPr>
              <a:t>КЛЕТКИ</a:t>
            </a:r>
            <a:endParaRPr lang="ru-RU" altLang="ru-RU" sz="24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8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88913"/>
            <a:ext cx="8137525" cy="11525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>
                <a:solidFill>
                  <a:srgbClr val="C00000"/>
                </a:solidFill>
              </a:rPr>
              <a:t>Неколлагеновые белки </a:t>
            </a:r>
            <a:br>
              <a:rPr lang="ru-RU" altLang="ru-RU" sz="4000" smtClean="0">
                <a:solidFill>
                  <a:srgbClr val="C00000"/>
                </a:solidFill>
              </a:rPr>
            </a:br>
            <a:r>
              <a:rPr lang="ru-RU" altLang="ru-RU" sz="4000" smtClean="0">
                <a:solidFill>
                  <a:srgbClr val="C00000"/>
                </a:solidFill>
              </a:rPr>
              <a:t>межклеточного матрикса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341438"/>
            <a:ext cx="8351838" cy="5327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smtClean="0"/>
              <a:t>К этой группе белков относятся относятся адгезивные белки, такие как фибронектин, ламинин, нидоген, интегрины и др. белки.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500" b="1" smtClean="0">
                <a:solidFill>
                  <a:srgbClr val="C00000"/>
                </a:solidFill>
              </a:rPr>
              <a:t>Фибронектин – адгезивный белок, выполняющий  интегрирующую роль в организации ВКМ 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500" b="1" smtClean="0">
                <a:solidFill>
                  <a:srgbClr val="C00000"/>
                </a:solidFill>
              </a:rPr>
              <a:t>	регуляторную роль в  дифференцировки и делении фибробластов.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500" b="1" smtClean="0">
                <a:solidFill>
                  <a:srgbClr val="CC3300"/>
                </a:solidFill>
              </a:rPr>
              <a:t>Фибронектин называют «молекулярным клеем».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500" b="1" smtClean="0"/>
              <a:t>Синтезируется, в основном, фибробластами, но также и др. клетками.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smtClean="0">
                <a:solidFill>
                  <a:srgbClr val="C00000"/>
                </a:solidFill>
              </a:rPr>
              <a:t>Содержит последовательность Арг-Гли-Асп (</a:t>
            </a:r>
            <a:r>
              <a:rPr lang="en-US" altLang="ru-RU" sz="2400" b="1" smtClean="0">
                <a:solidFill>
                  <a:srgbClr val="C00000"/>
                </a:solidFill>
              </a:rPr>
              <a:t>RGD) c </a:t>
            </a:r>
            <a:r>
              <a:rPr lang="ru-RU" altLang="ru-RU" sz="2400" b="1" smtClean="0">
                <a:solidFill>
                  <a:srgbClr val="C00000"/>
                </a:solidFill>
              </a:rPr>
              <a:t>помощью которой он может присоединятся к интегринам - клеточным рецепторам и передавать информацию как внутрь, так и наружу клеток.</a:t>
            </a:r>
          </a:p>
        </p:txBody>
      </p:sp>
    </p:spTree>
    <p:extLst>
      <p:ext uri="{BB962C8B-B14F-4D97-AF65-F5344CB8AC3E}">
        <p14:creationId xmlns:p14="http://schemas.microsoft.com/office/powerpoint/2010/main" val="297661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8913"/>
            <a:ext cx="4752975" cy="63357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200" b="1" smtClean="0">
                <a:solidFill>
                  <a:srgbClr val="C00000"/>
                </a:solidFill>
              </a:rPr>
              <a:t>Фибронектин состоят из 2-х идентичных цепей, содержащих по 7-8 доменов со специфичными центрами связывания: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200" b="1" smtClean="0">
                <a:solidFill>
                  <a:srgbClr val="C00000"/>
                </a:solidFill>
              </a:rPr>
              <a:t>1) коллагена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200" b="1" smtClean="0">
                <a:solidFill>
                  <a:srgbClr val="C00000"/>
                </a:solidFill>
              </a:rPr>
              <a:t>2) протеогликанов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200" b="1" smtClean="0">
                <a:solidFill>
                  <a:srgbClr val="C00000"/>
                </a:solidFill>
              </a:rPr>
              <a:t>3) гиалуроновой  кислоты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200" b="1" smtClean="0">
                <a:solidFill>
                  <a:srgbClr val="C00000"/>
                </a:solidFill>
              </a:rPr>
              <a:t>4) углеводов плазматических мембран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200" b="1" smtClean="0">
                <a:solidFill>
                  <a:srgbClr val="C00000"/>
                </a:solidFill>
              </a:rPr>
              <a:t>5) гепарина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200" b="1" smtClean="0">
                <a:solidFill>
                  <a:srgbClr val="C00000"/>
                </a:solidFill>
              </a:rPr>
              <a:t>6) трансглутаминазы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200" b="1" smtClean="0"/>
              <a:t>7) клеточных рецепторов-интегринов через </a:t>
            </a:r>
            <a:r>
              <a:rPr lang="en-US" altLang="ru-RU" sz="2200" b="1" smtClean="0">
                <a:cs typeface="Arial" pitchFamily="34" charset="0"/>
              </a:rPr>
              <a:t>RGD </a:t>
            </a:r>
            <a:r>
              <a:rPr lang="ru-RU" altLang="ru-RU" sz="2200" b="1" smtClean="0">
                <a:cs typeface="Arial" pitchFamily="34" charset="0"/>
              </a:rPr>
              <a:t>(арг-гли-асп)-последовательность</a:t>
            </a:r>
          </a:p>
          <a:p>
            <a:endParaRPr lang="ru-RU" altLang="ru-RU" sz="2200" b="1" smtClean="0"/>
          </a:p>
        </p:txBody>
      </p:sp>
      <p:pic>
        <p:nvPicPr>
          <p:cNvPr id="44035" name="Picture 7" descr="фибронектин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25400"/>
            <a:ext cx="3827463" cy="4348163"/>
          </a:xfrm>
          <a:noFill/>
        </p:spPr>
      </p:pic>
      <p:pic>
        <p:nvPicPr>
          <p:cNvPr id="440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724400"/>
            <a:ext cx="39497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2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60350"/>
            <a:ext cx="8856662" cy="64087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mtClean="0"/>
              <a:t>	</a:t>
            </a:r>
            <a:r>
              <a:rPr lang="ru-RU" altLang="ru-RU" b="1" smtClean="0"/>
              <a:t>Адгезивные белки часто содержат последовательность </a:t>
            </a:r>
            <a:r>
              <a:rPr lang="ru-RU" altLang="ru-RU" b="1" smtClean="0">
                <a:solidFill>
                  <a:srgbClr val="CC3300"/>
                </a:solidFill>
              </a:rPr>
              <a:t>Арг-Гли-Асп (</a:t>
            </a:r>
            <a:r>
              <a:rPr lang="en-US" altLang="ru-RU" b="1" smtClean="0">
                <a:solidFill>
                  <a:srgbClr val="CC3300"/>
                </a:solidFill>
              </a:rPr>
              <a:t>RGD</a:t>
            </a:r>
            <a:r>
              <a:rPr lang="ru-RU" altLang="ru-RU" b="1" smtClean="0">
                <a:solidFill>
                  <a:srgbClr val="CC3300"/>
                </a:solidFill>
              </a:rPr>
              <a:t>), </a:t>
            </a:r>
            <a:r>
              <a:rPr lang="ru-RU" altLang="ru-RU" b="1" smtClean="0"/>
              <a:t>участвующую в присоединении к клеточным белковым рецепторам – </a:t>
            </a:r>
            <a:r>
              <a:rPr lang="ru-RU" altLang="ru-RU" b="1" smtClean="0">
                <a:solidFill>
                  <a:srgbClr val="CC3300"/>
                </a:solidFill>
              </a:rPr>
              <a:t>интегринам</a:t>
            </a:r>
            <a:r>
              <a:rPr lang="ru-RU" altLang="ru-RU" b="1" smtClean="0"/>
              <a:t>, которые состоят из двух субъединиц и участвуют в передаче информации из внеклеточного пространства внутрь клетки.</a:t>
            </a:r>
            <a:br>
              <a:rPr lang="ru-RU" altLang="ru-RU" b="1" smtClean="0"/>
            </a:br>
            <a:r>
              <a:rPr lang="ru-RU" altLang="ru-RU" b="1" smtClean="0">
                <a:solidFill>
                  <a:srgbClr val="CC3300"/>
                </a:solidFill>
              </a:rPr>
              <a:t>Нидогены</a:t>
            </a:r>
            <a:r>
              <a:rPr lang="ru-RU" altLang="ru-RU" b="1" smtClean="0"/>
              <a:t> - </a:t>
            </a:r>
            <a:r>
              <a:rPr lang="ru-RU" altLang="ru-RU" b="1" smtClean="0">
                <a:solidFill>
                  <a:srgbClr val="C00000"/>
                </a:solidFill>
              </a:rPr>
              <a:t>сульфатированные гликопротеины базальных мембран, образуют комплекс с ламинином и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b="1" smtClean="0">
                <a:solidFill>
                  <a:srgbClr val="C00000"/>
                </a:solidFill>
              </a:rPr>
              <a:t>	коллагеном </a:t>
            </a:r>
            <a:r>
              <a:rPr lang="en-US" altLang="ru-RU" b="1" smtClean="0">
                <a:solidFill>
                  <a:srgbClr val="C00000"/>
                </a:solidFill>
              </a:rPr>
              <a:t>IV</a:t>
            </a:r>
            <a:r>
              <a:rPr lang="ru-RU" altLang="ru-RU" b="1" smtClean="0">
                <a:solidFill>
                  <a:srgbClr val="C0000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b="1" smtClean="0"/>
          </a:p>
          <a:p>
            <a:pPr>
              <a:lnSpc>
                <a:spcPct val="90000"/>
              </a:lnSpc>
            </a:pPr>
            <a:endParaRPr lang="ru-RU" altLang="ru-RU" b="1" smtClean="0"/>
          </a:p>
        </p:txBody>
      </p:sp>
    </p:spTree>
    <p:extLst>
      <p:ext uri="{BB962C8B-B14F-4D97-AF65-F5344CB8AC3E}">
        <p14:creationId xmlns:p14="http://schemas.microsoft.com/office/powerpoint/2010/main" val="147354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5976938" cy="1831975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C00000"/>
                </a:solidFill>
              </a:rPr>
              <a:t>Ламинины – гликопротеины базальных мембран</a:t>
            </a:r>
            <a:r>
              <a:rPr lang="en-US" altLang="ru-RU" sz="2800" smtClean="0">
                <a:solidFill>
                  <a:srgbClr val="C00000"/>
                </a:solidFill>
              </a:rPr>
              <a:t> </a:t>
            </a:r>
            <a:r>
              <a:rPr lang="en-US" altLang="ru-RU" sz="2800" smtClean="0">
                <a:solidFill>
                  <a:srgbClr val="000099"/>
                </a:solidFill>
              </a:rPr>
              <a:t>(3)</a:t>
            </a:r>
            <a:r>
              <a:rPr lang="ru-RU" altLang="ru-RU" sz="2800" smtClean="0">
                <a:solidFill>
                  <a:srgbClr val="000099"/>
                </a:solidFill>
              </a:rPr>
              <a:t>, отделяющую соединительную </a:t>
            </a:r>
            <a:br>
              <a:rPr lang="ru-RU" altLang="ru-RU" sz="2800" smtClean="0">
                <a:solidFill>
                  <a:srgbClr val="000099"/>
                </a:solidFill>
              </a:rPr>
            </a:br>
            <a:r>
              <a:rPr lang="ru-RU" altLang="ru-RU" sz="2800" smtClean="0">
                <a:solidFill>
                  <a:srgbClr val="000099"/>
                </a:solidFill>
              </a:rPr>
              <a:t>ткань от эпителия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133600"/>
            <a:ext cx="8424863" cy="4679950"/>
          </a:xfrm>
        </p:spPr>
        <p:txBody>
          <a:bodyPr/>
          <a:lstStyle/>
          <a:p>
            <a:pPr eaLnBrk="1" hangingPunct="1"/>
            <a:r>
              <a:rPr lang="ru-RU" altLang="ru-RU" sz="2400" b="1" smtClean="0"/>
              <a:t>Содержит несколько центров связывания с разными молекулами межклеточного матрикса и  рецепторами клеток. </a:t>
            </a:r>
            <a:r>
              <a:rPr lang="ru-RU" altLang="ru-RU" sz="2400" b="1" smtClean="0">
                <a:solidFill>
                  <a:srgbClr val="CC3300"/>
                </a:solidFill>
              </a:rPr>
              <a:t>Связывают компоненты базальных мембран, коллаген </a:t>
            </a:r>
            <a:r>
              <a:rPr lang="en-US" altLang="ru-RU" sz="2400" b="1" smtClean="0">
                <a:solidFill>
                  <a:srgbClr val="CC3300"/>
                </a:solidFill>
              </a:rPr>
              <a:t>IV</a:t>
            </a:r>
            <a:r>
              <a:rPr lang="ru-RU" altLang="ru-RU" sz="2400" b="1" smtClean="0">
                <a:solidFill>
                  <a:srgbClr val="CC3300"/>
                </a:solidFill>
              </a:rPr>
              <a:t>, нидоген, протеогликаны, фибронектин.</a:t>
            </a:r>
          </a:p>
          <a:p>
            <a:r>
              <a:rPr lang="en-US" altLang="ru-RU" sz="2400" b="1" smtClean="0"/>
              <a:t>N- </a:t>
            </a:r>
            <a:r>
              <a:rPr lang="ru-RU" altLang="ru-RU" sz="2400" b="1" smtClean="0"/>
              <a:t>концевые группы ламинина могут присоединять кальций и образовывать сетевидные структуры с помощью кальций-зависимого взаимодействия.</a:t>
            </a:r>
          </a:p>
          <a:p>
            <a:pPr eaLnBrk="1" hangingPunct="1"/>
            <a:r>
              <a:rPr lang="ru-RU" altLang="ru-RU" sz="2400" b="1" smtClean="0">
                <a:solidFill>
                  <a:srgbClr val="C00000"/>
                </a:solidFill>
              </a:rPr>
              <a:t>Ламинины выступают в роли факторов адгезии, роста и дифференцировки. 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0"/>
            <a:ext cx="273685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69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856662" cy="1728787"/>
          </a:xfrm>
        </p:spPr>
        <p:txBody>
          <a:bodyPr>
            <a:normAutofit fontScale="90000"/>
          </a:bodyPr>
          <a:lstStyle/>
          <a:p>
            <a:pPr algn="just" eaLnBrk="1" hangingPunct="1"/>
            <a:r>
              <a:rPr lang="ru-RU" altLang="ru-RU" sz="2400" smtClean="0">
                <a:solidFill>
                  <a:srgbClr val="000099"/>
                </a:solidFill>
              </a:rPr>
              <a:t/>
            </a:r>
            <a:br>
              <a:rPr lang="ru-RU" altLang="ru-RU" sz="2400" smtClean="0">
                <a:solidFill>
                  <a:srgbClr val="000099"/>
                </a:solidFill>
              </a:rPr>
            </a:br>
            <a:r>
              <a:rPr lang="ru-RU" altLang="ru-RU" sz="2400" smtClean="0">
                <a:solidFill>
                  <a:srgbClr val="000099"/>
                </a:solidFill>
              </a:rPr>
              <a:t/>
            </a:r>
            <a:br>
              <a:rPr lang="ru-RU" altLang="ru-RU" sz="2400" smtClean="0">
                <a:solidFill>
                  <a:srgbClr val="000099"/>
                </a:solidFill>
              </a:rPr>
            </a:br>
            <a:r>
              <a:rPr lang="ru-RU" altLang="ru-RU" sz="2400" smtClean="0">
                <a:solidFill>
                  <a:srgbClr val="000099"/>
                </a:solidFill>
              </a:rPr>
              <a:t/>
            </a:r>
            <a:br>
              <a:rPr lang="ru-RU" altLang="ru-RU" sz="2400" smtClean="0">
                <a:solidFill>
                  <a:srgbClr val="000099"/>
                </a:solidFill>
              </a:rPr>
            </a:br>
            <a:r>
              <a:rPr lang="ru-RU" alt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Ламинин – гликопротеин, состоит из трех полипептидных цепей (</a:t>
            </a:r>
            <a:r>
              <a:rPr lang="el-GR" alt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alt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 2-х </a:t>
            </a:r>
            <a:r>
              <a:rPr lang="el-GR" alt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ru-RU" alt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которые укладываются в пространстве в крестообразную									форму</a:t>
            </a:r>
            <a:r>
              <a:rPr lang="ru-RU" altLang="ru-RU" sz="2900" smtClean="0">
                <a:solidFill>
                  <a:srgbClr val="000099"/>
                </a:solidFill>
              </a:rPr>
              <a:t/>
            </a:r>
            <a:br>
              <a:rPr lang="ru-RU" altLang="ru-RU" sz="2900" smtClean="0">
                <a:solidFill>
                  <a:srgbClr val="000099"/>
                </a:solidFill>
              </a:rPr>
            </a:br>
            <a:endParaRPr lang="ru-RU" altLang="ru-RU" sz="5300" smtClean="0">
              <a:solidFill>
                <a:srgbClr val="000099"/>
              </a:solidFill>
            </a:endParaRP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09738"/>
            <a:ext cx="4321175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26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179388" y="333375"/>
            <a:ext cx="7759700" cy="935038"/>
          </a:xfrm>
        </p:spPr>
        <p:txBody>
          <a:bodyPr>
            <a:normAutofit fontScale="90000"/>
          </a:bodyPr>
          <a:lstStyle/>
          <a:p>
            <a:r>
              <a:rPr lang="ru-RU" altLang="ru-RU" sz="2400" smtClean="0">
                <a:solidFill>
                  <a:srgbClr val="C00000"/>
                </a:solidFill>
              </a:rPr>
              <a:t>К неколлагеновым белкам относятся </a:t>
            </a:r>
            <a:r>
              <a:rPr lang="arn-CL" altLang="ru-RU" sz="2400" smtClean="0">
                <a:solidFill>
                  <a:srgbClr val="C00000"/>
                </a:solidFill>
              </a:rPr>
              <a:t>Gla-</a:t>
            </a:r>
            <a:r>
              <a:rPr lang="ru-RU" altLang="ru-RU" sz="2400" smtClean="0">
                <a:solidFill>
                  <a:srgbClr val="C00000"/>
                </a:solidFill>
              </a:rPr>
              <a:t>белки. (это белки, содержащие аминокислотные остатки 7-карбокси глутаминовой кислоты)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1412875"/>
            <a:ext cx="8785225" cy="4772025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Матриксный </a:t>
            </a:r>
            <a:r>
              <a:rPr lang="ru-RU" sz="2000" b="1" dirty="0" err="1" smtClean="0">
                <a:solidFill>
                  <a:srgbClr val="C00000"/>
                </a:solidFill>
              </a:rPr>
              <a:t>gla</a:t>
            </a:r>
            <a:r>
              <a:rPr lang="ru-RU" sz="2000" b="1" dirty="0" smtClean="0">
                <a:solidFill>
                  <a:srgbClr val="C00000"/>
                </a:solidFill>
              </a:rPr>
              <a:t>-белок </a:t>
            </a:r>
            <a:r>
              <a:rPr lang="ru-RU" sz="2000" b="1" dirty="0" smtClean="0"/>
              <a:t>содержит 5 остатков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b="1" dirty="0"/>
              <a:t> </a:t>
            </a:r>
            <a:r>
              <a:rPr lang="ru-RU" sz="2000" b="1" dirty="0" smtClean="0"/>
              <a:t>    7-карбоксиглутаминовой кислоты, </a:t>
            </a:r>
            <a:r>
              <a:rPr lang="ru-RU" sz="2000" b="1" dirty="0" smtClean="0">
                <a:solidFill>
                  <a:srgbClr val="C00000"/>
                </a:solidFill>
              </a:rPr>
              <a:t>способен  связываться с    	гидроксиапатитом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/>
              <a:t>(минеральная основа костей).</a:t>
            </a:r>
          </a:p>
          <a:p>
            <a:pPr>
              <a:defRPr/>
            </a:pPr>
            <a:r>
              <a:rPr lang="ru-RU" sz="2000" b="1" dirty="0" err="1" smtClean="0">
                <a:solidFill>
                  <a:srgbClr val="C00000"/>
                </a:solidFill>
              </a:rPr>
              <a:t>Остеокальцин</a:t>
            </a:r>
            <a:r>
              <a:rPr lang="ru-RU" sz="2000" b="1" dirty="0" smtClean="0"/>
              <a:t>  - </a:t>
            </a:r>
            <a:r>
              <a:rPr lang="ru-RU" sz="2000" b="1" dirty="0" err="1" smtClean="0"/>
              <a:t>gla</a:t>
            </a:r>
            <a:r>
              <a:rPr lang="ru-RU" sz="2000" b="1" dirty="0" smtClean="0"/>
              <a:t>-белок  содержит 3 остатка 7-карбокси </a:t>
            </a:r>
            <a:r>
              <a:rPr lang="ru-RU" sz="2000" b="1" dirty="0" err="1" smtClean="0"/>
              <a:t>глу</a:t>
            </a:r>
            <a:r>
              <a:rPr lang="ru-RU" sz="2000" b="1" dirty="0" smtClean="0"/>
              <a:t>, его </a:t>
            </a:r>
            <a:r>
              <a:rPr lang="ru-RU" sz="2000" b="1" dirty="0" smtClean="0">
                <a:solidFill>
                  <a:srgbClr val="C00000"/>
                </a:solidFill>
              </a:rPr>
              <a:t>синтез регулирует 1,25-дигидроксихолекальциферол. 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Может связывается с гидроксиапатитом  и  </a:t>
            </a:r>
            <a:r>
              <a:rPr lang="ru-RU" sz="2000" b="1" dirty="0" err="1" smtClean="0">
                <a:solidFill>
                  <a:srgbClr val="C00000"/>
                </a:solidFill>
              </a:rPr>
              <a:t>Са</a:t>
            </a:r>
            <a:r>
              <a:rPr lang="ru-RU" sz="2000" b="1" dirty="0" smtClean="0">
                <a:solidFill>
                  <a:srgbClr val="C00000"/>
                </a:solidFill>
              </a:rPr>
              <a:t>. 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Предотвращает кости от избыточной минерализации и запускает процессы </a:t>
            </a:r>
            <a:r>
              <a:rPr lang="ru-RU" sz="2000" b="1" dirty="0" err="1" smtClean="0">
                <a:solidFill>
                  <a:srgbClr val="C00000"/>
                </a:solidFill>
              </a:rPr>
              <a:t>ремоделирования</a:t>
            </a:r>
            <a:r>
              <a:rPr lang="ru-RU" sz="2000" b="1" dirty="0" smtClean="0">
                <a:solidFill>
                  <a:srgbClr val="C00000"/>
                </a:solidFill>
              </a:rPr>
              <a:t> костной ткани.</a:t>
            </a:r>
          </a:p>
          <a:p>
            <a:pPr>
              <a:defRPr/>
            </a:pPr>
            <a:endParaRPr lang="ru-RU" sz="2000" b="1" dirty="0" smtClean="0"/>
          </a:p>
          <a:p>
            <a:pPr>
              <a:defRPr/>
            </a:pPr>
            <a:r>
              <a:rPr lang="arn-CL" sz="2000" b="1" dirty="0" smtClean="0"/>
              <a:t>Gla</a:t>
            </a:r>
            <a:r>
              <a:rPr lang="ru-RU" sz="2000" b="1" dirty="0" smtClean="0"/>
              <a:t>-остатки связываются с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b="1" dirty="0" smtClean="0"/>
              <a:t>ионами кальция (желтые шарики) на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b="1" dirty="0"/>
              <a:t>к</a:t>
            </a:r>
            <a:r>
              <a:rPr lang="ru-RU" sz="2000" b="1" dirty="0" smtClean="0"/>
              <a:t>ристалле гидроксиапатита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000" b="1" dirty="0" smtClean="0"/>
              <a:t> (серая пластина).</a:t>
            </a:r>
          </a:p>
          <a:p>
            <a:pPr>
              <a:defRPr/>
            </a:pPr>
            <a:endParaRPr lang="ru-RU" sz="2400" b="1" dirty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221163"/>
            <a:ext cx="36385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17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7634288" cy="13684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smtClean="0">
                <a:solidFill>
                  <a:srgbClr val="000099"/>
                </a:solidFill>
              </a:rPr>
              <a:t>К неколлагеновым белкам </a:t>
            </a:r>
            <a:br>
              <a:rPr lang="ru-RU" altLang="ru-RU" sz="3200" smtClean="0">
                <a:solidFill>
                  <a:srgbClr val="000099"/>
                </a:solidFill>
              </a:rPr>
            </a:br>
            <a:r>
              <a:rPr lang="ru-RU" altLang="ru-RU" sz="3200" smtClean="0">
                <a:solidFill>
                  <a:srgbClr val="000099"/>
                </a:solidFill>
              </a:rPr>
              <a:t>межклеточного матрикса относятся протеогликаны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557338"/>
            <a:ext cx="8496300" cy="5184775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C00000"/>
                </a:solidFill>
              </a:rPr>
              <a:t>Молекулы  протеогликанов участвуют в сборке межклеточного матрикса, облегчают фиксацию клеток и регулируют их рост.</a:t>
            </a:r>
          </a:p>
          <a:p>
            <a:pPr eaLnBrk="1" hangingPunct="1"/>
            <a:r>
              <a:rPr lang="ru-RU" altLang="ru-RU" sz="2400" b="1" smtClean="0"/>
              <a:t>Протеогликаны могут образовывать комплексы с коллагеном, адгезивными и другими белками, защищая их углеводными компонентами от действия ферментов.</a:t>
            </a:r>
          </a:p>
          <a:p>
            <a:pPr eaLnBrk="1" hangingPunct="1"/>
            <a:r>
              <a:rPr lang="ru-RU" altLang="ru-RU" sz="2400" b="1" smtClean="0"/>
              <a:t>Протеогликаны участвуют в регуляции активности сигнальных молекул.</a:t>
            </a:r>
          </a:p>
          <a:p>
            <a:pPr eaLnBrk="1" hangingPunct="1"/>
            <a:endParaRPr lang="ru-RU" altLang="ru-RU" sz="2400" b="1" smtClean="0"/>
          </a:p>
        </p:txBody>
      </p:sp>
      <p:pic>
        <p:nvPicPr>
          <p:cNvPr id="49156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868863"/>
            <a:ext cx="439102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61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22238"/>
            <a:ext cx="7416800" cy="714375"/>
          </a:xfrm>
        </p:spPr>
        <p:txBody>
          <a:bodyPr/>
          <a:lstStyle/>
          <a:p>
            <a:pPr eaLnBrk="1" hangingPunct="1"/>
            <a:r>
              <a:rPr lang="ru-RU" altLang="ru-RU" sz="4000" smtClean="0">
                <a:solidFill>
                  <a:srgbClr val="000099"/>
                </a:solidFill>
              </a:rPr>
              <a:t>Строение протеогликанов</a:t>
            </a:r>
            <a:r>
              <a:rPr lang="ru-RU" altLang="ru-RU" sz="4000" smtClean="0">
                <a:solidFill>
                  <a:srgbClr val="006666"/>
                </a:solidFill>
              </a:rPr>
              <a:t> </a:t>
            </a:r>
          </a:p>
        </p:txBody>
      </p:sp>
      <p:sp>
        <p:nvSpPr>
          <p:cNvPr id="3993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765175"/>
            <a:ext cx="7777163" cy="2735263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В  структуре  </a:t>
            </a:r>
            <a:r>
              <a:rPr lang="ru-RU" sz="2400" b="1" dirty="0" err="1" smtClean="0">
                <a:solidFill>
                  <a:srgbClr val="C00000"/>
                </a:solidFill>
              </a:rPr>
              <a:t>протеогликанов</a:t>
            </a:r>
            <a:r>
              <a:rPr lang="ru-RU" sz="2400" b="1" dirty="0" smtClean="0">
                <a:solidFill>
                  <a:srgbClr val="C00000"/>
                </a:solidFill>
              </a:rPr>
              <a:t> выделяют  </a:t>
            </a:r>
            <a:r>
              <a:rPr lang="ru-RU" sz="2400" b="1" dirty="0" err="1" smtClean="0">
                <a:solidFill>
                  <a:srgbClr val="C00000"/>
                </a:solidFill>
              </a:rPr>
              <a:t>коровый</a:t>
            </a:r>
            <a:r>
              <a:rPr lang="ru-RU" sz="2400" b="1" dirty="0" smtClean="0">
                <a:solidFill>
                  <a:srgbClr val="C00000"/>
                </a:solidFill>
              </a:rPr>
              <a:t> (</a:t>
            </a:r>
            <a:r>
              <a:rPr lang="en-US" sz="2400" b="1" dirty="0" smtClean="0">
                <a:solidFill>
                  <a:srgbClr val="C00000"/>
                </a:solidFill>
              </a:rPr>
              <a:t>COR</a:t>
            </a:r>
            <a:r>
              <a:rPr lang="ru-RU" sz="2400" b="1" dirty="0" smtClean="0">
                <a:solidFill>
                  <a:srgbClr val="C00000"/>
                </a:solidFill>
              </a:rPr>
              <a:t>) белок </a:t>
            </a:r>
            <a:r>
              <a:rPr lang="ru-RU" sz="2400" b="1" dirty="0" smtClean="0">
                <a:solidFill>
                  <a:srgbClr val="9900FF"/>
                </a:solidFill>
              </a:rPr>
              <a:t>(от </a:t>
            </a:r>
            <a:r>
              <a:rPr lang="ru-RU" sz="2400" b="1" dirty="0" err="1" smtClean="0">
                <a:solidFill>
                  <a:srgbClr val="9900FF"/>
                </a:solidFill>
              </a:rPr>
              <a:t>анг</a:t>
            </a:r>
            <a:r>
              <a:rPr lang="ru-RU" sz="2400" b="1" dirty="0" smtClean="0">
                <a:solidFill>
                  <a:srgbClr val="9900FF"/>
                </a:solidFill>
              </a:rPr>
              <a:t>. с</a:t>
            </a:r>
            <a:r>
              <a:rPr lang="en-US" sz="2400" b="1" dirty="0" smtClean="0">
                <a:solidFill>
                  <a:srgbClr val="9900FF"/>
                </a:solidFill>
              </a:rPr>
              <a:t>ore – </a:t>
            </a:r>
            <a:r>
              <a:rPr lang="ru-RU" sz="2400" b="1" dirty="0" smtClean="0">
                <a:solidFill>
                  <a:srgbClr val="9900FF"/>
                </a:solidFill>
              </a:rPr>
              <a:t>основа, ядро), </a:t>
            </a:r>
            <a:r>
              <a:rPr lang="ru-RU" sz="2400" b="1" dirty="0" smtClean="0">
                <a:solidFill>
                  <a:srgbClr val="C00000"/>
                </a:solidFill>
              </a:rPr>
              <a:t>который через </a:t>
            </a:r>
            <a:r>
              <a:rPr lang="en-US" sz="2400" b="1" dirty="0" smtClean="0">
                <a:solidFill>
                  <a:srgbClr val="C00000"/>
                </a:solidFill>
              </a:rPr>
              <a:t>N-</a:t>
            </a:r>
            <a:r>
              <a:rPr lang="ru-RU" sz="2400" b="1" dirty="0" smtClean="0">
                <a:solidFill>
                  <a:srgbClr val="C00000"/>
                </a:solidFill>
              </a:rPr>
              <a:t> и О-</a:t>
            </a:r>
            <a:r>
              <a:rPr lang="ru-RU" sz="2400" b="1" dirty="0" err="1" smtClean="0">
                <a:solidFill>
                  <a:srgbClr val="C00000"/>
                </a:solidFill>
              </a:rPr>
              <a:t>гликозидные</a:t>
            </a:r>
            <a:r>
              <a:rPr lang="ru-RU" sz="2400" b="1" dirty="0" smtClean="0">
                <a:solidFill>
                  <a:srgbClr val="C00000"/>
                </a:solidFill>
              </a:rPr>
              <a:t> связи соединен с </a:t>
            </a:r>
            <a:r>
              <a:rPr lang="ru-RU" sz="2400" b="1" dirty="0" err="1" smtClean="0">
                <a:solidFill>
                  <a:srgbClr val="C00000"/>
                </a:solidFill>
              </a:rPr>
              <a:t>трисахаридами</a:t>
            </a:r>
            <a:r>
              <a:rPr lang="ru-RU" sz="2400" b="1" dirty="0" smtClean="0">
                <a:solidFill>
                  <a:srgbClr val="C00000"/>
                </a:solidFill>
              </a:rPr>
              <a:t>, связанными в свою очередь с </a:t>
            </a:r>
            <a:r>
              <a:rPr lang="ru-RU" sz="2400" b="1" dirty="0" err="1" smtClean="0">
                <a:solidFill>
                  <a:srgbClr val="C00000"/>
                </a:solidFill>
              </a:rPr>
              <a:t>гликозаминогликанами</a:t>
            </a:r>
            <a:r>
              <a:rPr lang="ru-RU" sz="2400" b="1" dirty="0" smtClean="0">
                <a:solidFill>
                  <a:srgbClr val="C00000"/>
                </a:solidFill>
              </a:rPr>
              <a:t> (ГАГ).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b="1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50180" name="Picture 6" descr="12-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2924175"/>
            <a:ext cx="75072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2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074737"/>
          </a:xfrm>
        </p:spPr>
        <p:txBody>
          <a:bodyPr/>
          <a:lstStyle/>
          <a:p>
            <a:pPr eaLnBrk="1" hangingPunct="1"/>
            <a:r>
              <a:rPr lang="ru-RU" altLang="ru-RU" sz="2800" smtClean="0">
                <a:solidFill>
                  <a:srgbClr val="000099"/>
                </a:solidFill>
              </a:rPr>
              <a:t>Основную часть протеогликанов составляют гликозамингликаны (ГАГ)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484313"/>
            <a:ext cx="6048375" cy="51133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100" b="1" smtClean="0">
                <a:solidFill>
                  <a:srgbClr val="C00000"/>
                </a:solidFill>
              </a:rPr>
              <a:t>Гликозаминогликаны – гетерополисахариды, состоящие из повторяющихся дисахаридов, </a:t>
            </a:r>
            <a:r>
              <a:rPr lang="ru-RU" altLang="ru-RU" sz="2100" b="1" smtClean="0"/>
              <a:t>в состав которых могут входить глюкуроновая кислота и </a:t>
            </a:r>
            <a:r>
              <a:rPr lang="en-US" altLang="ru-RU" sz="2100" b="1" smtClean="0"/>
              <a:t>N</a:t>
            </a:r>
            <a:r>
              <a:rPr lang="ru-RU" altLang="ru-RU" sz="2100" b="1" smtClean="0"/>
              <a:t> - ацетилированный гекзозамин (</a:t>
            </a:r>
            <a:r>
              <a:rPr lang="en-US" altLang="ru-RU" sz="2100" b="1" smtClean="0"/>
              <a:t>N-</a:t>
            </a:r>
            <a:r>
              <a:rPr lang="ru-RU" altLang="ru-RU" sz="2100" b="1" smtClean="0"/>
              <a:t>ацетилглюкозамин или </a:t>
            </a:r>
            <a:r>
              <a:rPr lang="en-US" altLang="ru-RU" sz="2100" b="1" smtClean="0"/>
              <a:t>N</a:t>
            </a:r>
            <a:r>
              <a:rPr lang="ru-RU" altLang="ru-RU" sz="2100" b="1" smtClean="0"/>
              <a:t> – ацетилгалактозамин)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100" b="1" smtClean="0"/>
              <a:t>В составе протеогликанов входят сульфатированные и  несульфатированные ГАГ.</a:t>
            </a:r>
            <a:endParaRPr lang="ru-RU" altLang="ru-RU" sz="2100" b="1" smtClean="0">
              <a:solidFill>
                <a:srgbClr val="0066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2100" b="1" smtClean="0">
                <a:solidFill>
                  <a:srgbClr val="C00000"/>
                </a:solidFill>
              </a:rPr>
              <a:t>Самые распространенные сульфатированные ГАГ в организме человека – хондроитинсульфаты,  кератинсульфаты и дерматансульфаты. </a:t>
            </a:r>
          </a:p>
        </p:txBody>
      </p:sp>
      <p:grpSp>
        <p:nvGrpSpPr>
          <p:cNvPr id="51204" name="Group 4"/>
          <p:cNvGrpSpPr>
            <a:grpSpLocks noChangeAspect="1"/>
          </p:cNvGrpSpPr>
          <p:nvPr/>
        </p:nvGrpSpPr>
        <p:grpSpPr bwMode="auto">
          <a:xfrm>
            <a:off x="5795963" y="1989138"/>
            <a:ext cx="3132137" cy="3313112"/>
            <a:chOff x="2274" y="4410"/>
            <a:chExt cx="4817" cy="4610"/>
          </a:xfrm>
        </p:grpSpPr>
        <p:sp>
          <p:nvSpPr>
            <p:cNvPr id="51205" name="AutoShape 5"/>
            <p:cNvSpPr>
              <a:spLocks noChangeAspect="1" noChangeArrowheads="1"/>
            </p:cNvSpPr>
            <p:nvPr/>
          </p:nvSpPr>
          <p:spPr bwMode="auto">
            <a:xfrm>
              <a:off x="2274" y="4410"/>
              <a:ext cx="4817" cy="4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 sz="1600"/>
            </a:p>
          </p:txBody>
        </p:sp>
        <p:sp>
          <p:nvSpPr>
            <p:cNvPr id="51206" name="Freeform 6"/>
            <p:cNvSpPr>
              <a:spLocks/>
            </p:cNvSpPr>
            <p:nvPr/>
          </p:nvSpPr>
          <p:spPr bwMode="auto">
            <a:xfrm>
              <a:off x="4719" y="7476"/>
              <a:ext cx="1194" cy="343"/>
            </a:xfrm>
            <a:custGeom>
              <a:avLst/>
              <a:gdLst>
                <a:gd name="T0" fmla="*/ 0 w 632"/>
                <a:gd name="T1" fmla="*/ 484216 h 178"/>
                <a:gd name="T2" fmla="*/ 367952 w 632"/>
                <a:gd name="T3" fmla="*/ 440304 h 178"/>
                <a:gd name="T4" fmla="*/ 1769782 w 632"/>
                <a:gd name="T5" fmla="*/ 652814 h 178"/>
                <a:gd name="T6" fmla="*/ 4538539 w 632"/>
                <a:gd name="T7" fmla="*/ 440304 h 178"/>
                <a:gd name="T8" fmla="*/ 4664123 w 632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2"/>
                <a:gd name="T16" fmla="*/ 0 h 178"/>
                <a:gd name="T17" fmla="*/ 632 w 632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2" h="178">
                  <a:moveTo>
                    <a:pt x="0" y="50"/>
                  </a:moveTo>
                  <a:cubicBezTo>
                    <a:pt x="11" y="86"/>
                    <a:pt x="25" y="52"/>
                    <a:pt x="50" y="45"/>
                  </a:cubicBezTo>
                  <a:cubicBezTo>
                    <a:pt x="114" y="50"/>
                    <a:pt x="178" y="49"/>
                    <a:pt x="240" y="67"/>
                  </a:cubicBezTo>
                  <a:cubicBezTo>
                    <a:pt x="535" y="63"/>
                    <a:pt x="572" y="178"/>
                    <a:pt x="615" y="45"/>
                  </a:cubicBezTo>
                  <a:cubicBezTo>
                    <a:pt x="620" y="29"/>
                    <a:pt x="624" y="15"/>
                    <a:pt x="632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07" name="Freeform 7"/>
            <p:cNvSpPr>
              <a:spLocks/>
            </p:cNvSpPr>
            <p:nvPr/>
          </p:nvSpPr>
          <p:spPr bwMode="auto">
            <a:xfrm rot="-9571178">
              <a:off x="5121" y="7044"/>
              <a:ext cx="1193" cy="345"/>
            </a:xfrm>
            <a:custGeom>
              <a:avLst/>
              <a:gdLst>
                <a:gd name="T0" fmla="*/ 0 w 632"/>
                <a:gd name="T1" fmla="*/ 527924 h 178"/>
                <a:gd name="T2" fmla="*/ 361756 w 632"/>
                <a:gd name="T3" fmla="*/ 475964 h 178"/>
                <a:gd name="T4" fmla="*/ 1750367 w 632"/>
                <a:gd name="T5" fmla="*/ 707956 h 178"/>
                <a:gd name="T6" fmla="*/ 4486720 w 632"/>
                <a:gd name="T7" fmla="*/ 475964 h 178"/>
                <a:gd name="T8" fmla="*/ 4609301 w 632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2"/>
                <a:gd name="T16" fmla="*/ 0 h 178"/>
                <a:gd name="T17" fmla="*/ 632 w 632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2" h="178">
                  <a:moveTo>
                    <a:pt x="0" y="50"/>
                  </a:moveTo>
                  <a:cubicBezTo>
                    <a:pt x="11" y="86"/>
                    <a:pt x="25" y="52"/>
                    <a:pt x="50" y="45"/>
                  </a:cubicBezTo>
                  <a:cubicBezTo>
                    <a:pt x="114" y="50"/>
                    <a:pt x="178" y="49"/>
                    <a:pt x="240" y="67"/>
                  </a:cubicBezTo>
                  <a:cubicBezTo>
                    <a:pt x="535" y="63"/>
                    <a:pt x="572" y="178"/>
                    <a:pt x="615" y="45"/>
                  </a:cubicBezTo>
                  <a:cubicBezTo>
                    <a:pt x="620" y="29"/>
                    <a:pt x="624" y="15"/>
                    <a:pt x="632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08" name="Freeform 8"/>
            <p:cNvSpPr>
              <a:spLocks/>
            </p:cNvSpPr>
            <p:nvPr/>
          </p:nvSpPr>
          <p:spPr bwMode="auto">
            <a:xfrm rot="1869473">
              <a:off x="3923" y="6781"/>
              <a:ext cx="1193" cy="345"/>
            </a:xfrm>
            <a:custGeom>
              <a:avLst/>
              <a:gdLst>
                <a:gd name="T0" fmla="*/ 0 w 632"/>
                <a:gd name="T1" fmla="*/ 527924 h 178"/>
                <a:gd name="T2" fmla="*/ 361756 w 632"/>
                <a:gd name="T3" fmla="*/ 475964 h 178"/>
                <a:gd name="T4" fmla="*/ 1750367 w 632"/>
                <a:gd name="T5" fmla="*/ 707956 h 178"/>
                <a:gd name="T6" fmla="*/ 4486720 w 632"/>
                <a:gd name="T7" fmla="*/ 475964 h 178"/>
                <a:gd name="T8" fmla="*/ 4609301 w 632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2"/>
                <a:gd name="T16" fmla="*/ 0 h 178"/>
                <a:gd name="T17" fmla="*/ 632 w 632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2" h="178">
                  <a:moveTo>
                    <a:pt x="0" y="50"/>
                  </a:moveTo>
                  <a:cubicBezTo>
                    <a:pt x="11" y="86"/>
                    <a:pt x="25" y="52"/>
                    <a:pt x="50" y="45"/>
                  </a:cubicBezTo>
                  <a:cubicBezTo>
                    <a:pt x="114" y="50"/>
                    <a:pt x="178" y="49"/>
                    <a:pt x="240" y="67"/>
                  </a:cubicBezTo>
                  <a:cubicBezTo>
                    <a:pt x="535" y="63"/>
                    <a:pt x="572" y="178"/>
                    <a:pt x="615" y="45"/>
                  </a:cubicBezTo>
                  <a:cubicBezTo>
                    <a:pt x="620" y="29"/>
                    <a:pt x="624" y="15"/>
                    <a:pt x="632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09" name="Freeform 9"/>
            <p:cNvSpPr>
              <a:spLocks/>
            </p:cNvSpPr>
            <p:nvPr/>
          </p:nvSpPr>
          <p:spPr bwMode="auto">
            <a:xfrm rot="2319588">
              <a:off x="4095" y="6342"/>
              <a:ext cx="1192" cy="345"/>
            </a:xfrm>
            <a:custGeom>
              <a:avLst/>
              <a:gdLst>
                <a:gd name="T0" fmla="*/ 0 w 632"/>
                <a:gd name="T1" fmla="*/ 527924 h 178"/>
                <a:gd name="T2" fmla="*/ 358862 w 632"/>
                <a:gd name="T3" fmla="*/ 475964 h 178"/>
                <a:gd name="T4" fmla="*/ 1730543 w 632"/>
                <a:gd name="T5" fmla="*/ 707956 h 178"/>
                <a:gd name="T6" fmla="*/ 4433878 w 632"/>
                <a:gd name="T7" fmla="*/ 475964 h 178"/>
                <a:gd name="T8" fmla="*/ 4555356 w 632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2"/>
                <a:gd name="T16" fmla="*/ 0 h 178"/>
                <a:gd name="T17" fmla="*/ 632 w 632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2" h="178">
                  <a:moveTo>
                    <a:pt x="0" y="50"/>
                  </a:moveTo>
                  <a:cubicBezTo>
                    <a:pt x="11" y="86"/>
                    <a:pt x="25" y="52"/>
                    <a:pt x="50" y="45"/>
                  </a:cubicBezTo>
                  <a:cubicBezTo>
                    <a:pt x="114" y="50"/>
                    <a:pt x="178" y="49"/>
                    <a:pt x="240" y="67"/>
                  </a:cubicBezTo>
                  <a:cubicBezTo>
                    <a:pt x="535" y="63"/>
                    <a:pt x="572" y="178"/>
                    <a:pt x="615" y="45"/>
                  </a:cubicBezTo>
                  <a:cubicBezTo>
                    <a:pt x="620" y="29"/>
                    <a:pt x="624" y="15"/>
                    <a:pt x="632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0" name="Freeform 10"/>
            <p:cNvSpPr>
              <a:spLocks/>
            </p:cNvSpPr>
            <p:nvPr/>
          </p:nvSpPr>
          <p:spPr bwMode="auto">
            <a:xfrm>
              <a:off x="5403" y="5958"/>
              <a:ext cx="1192" cy="346"/>
            </a:xfrm>
            <a:custGeom>
              <a:avLst/>
              <a:gdLst>
                <a:gd name="T0" fmla="*/ 0 w 632"/>
                <a:gd name="T1" fmla="*/ 549135 h 178"/>
                <a:gd name="T2" fmla="*/ 358862 w 632"/>
                <a:gd name="T3" fmla="*/ 492828 h 178"/>
                <a:gd name="T4" fmla="*/ 1730543 w 632"/>
                <a:gd name="T5" fmla="*/ 736218 h 178"/>
                <a:gd name="T6" fmla="*/ 4433878 w 632"/>
                <a:gd name="T7" fmla="*/ 492828 h 178"/>
                <a:gd name="T8" fmla="*/ 4555356 w 632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2"/>
                <a:gd name="T16" fmla="*/ 0 h 178"/>
                <a:gd name="T17" fmla="*/ 632 w 632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2" h="178">
                  <a:moveTo>
                    <a:pt x="0" y="50"/>
                  </a:moveTo>
                  <a:cubicBezTo>
                    <a:pt x="11" y="86"/>
                    <a:pt x="25" y="52"/>
                    <a:pt x="50" y="45"/>
                  </a:cubicBezTo>
                  <a:cubicBezTo>
                    <a:pt x="114" y="50"/>
                    <a:pt x="178" y="49"/>
                    <a:pt x="240" y="67"/>
                  </a:cubicBezTo>
                  <a:cubicBezTo>
                    <a:pt x="535" y="63"/>
                    <a:pt x="572" y="178"/>
                    <a:pt x="615" y="45"/>
                  </a:cubicBezTo>
                  <a:cubicBezTo>
                    <a:pt x="620" y="29"/>
                    <a:pt x="624" y="15"/>
                    <a:pt x="632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1" name="Freeform 11"/>
            <p:cNvSpPr>
              <a:spLocks/>
            </p:cNvSpPr>
            <p:nvPr/>
          </p:nvSpPr>
          <p:spPr bwMode="auto">
            <a:xfrm>
              <a:off x="5403" y="5696"/>
              <a:ext cx="1192" cy="344"/>
            </a:xfrm>
            <a:custGeom>
              <a:avLst/>
              <a:gdLst>
                <a:gd name="T0" fmla="*/ 0 w 632"/>
                <a:gd name="T1" fmla="*/ 507249 h 178"/>
                <a:gd name="T2" fmla="*/ 358862 w 632"/>
                <a:gd name="T3" fmla="*/ 456476 h 178"/>
                <a:gd name="T4" fmla="*/ 1730543 w 632"/>
                <a:gd name="T5" fmla="*/ 675819 h 178"/>
                <a:gd name="T6" fmla="*/ 4433878 w 632"/>
                <a:gd name="T7" fmla="*/ 456476 h 178"/>
                <a:gd name="T8" fmla="*/ 4555356 w 632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2"/>
                <a:gd name="T16" fmla="*/ 0 h 178"/>
                <a:gd name="T17" fmla="*/ 632 w 632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2" h="178">
                  <a:moveTo>
                    <a:pt x="0" y="50"/>
                  </a:moveTo>
                  <a:cubicBezTo>
                    <a:pt x="11" y="86"/>
                    <a:pt x="25" y="52"/>
                    <a:pt x="50" y="45"/>
                  </a:cubicBezTo>
                  <a:cubicBezTo>
                    <a:pt x="114" y="50"/>
                    <a:pt x="178" y="49"/>
                    <a:pt x="240" y="67"/>
                  </a:cubicBezTo>
                  <a:cubicBezTo>
                    <a:pt x="535" y="63"/>
                    <a:pt x="572" y="178"/>
                    <a:pt x="615" y="45"/>
                  </a:cubicBezTo>
                  <a:cubicBezTo>
                    <a:pt x="620" y="29"/>
                    <a:pt x="624" y="15"/>
                    <a:pt x="632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2" name="Freeform 12"/>
            <p:cNvSpPr>
              <a:spLocks/>
            </p:cNvSpPr>
            <p:nvPr/>
          </p:nvSpPr>
          <p:spPr bwMode="auto">
            <a:xfrm>
              <a:off x="4352" y="5727"/>
              <a:ext cx="1011" cy="704"/>
            </a:xfrm>
            <a:custGeom>
              <a:avLst/>
              <a:gdLst>
                <a:gd name="T0" fmla="*/ 3867499 w 536"/>
                <a:gd name="T1" fmla="*/ 3730436 h 364"/>
                <a:gd name="T2" fmla="*/ 3629590 w 536"/>
                <a:gd name="T3" fmla="*/ 3322594 h 364"/>
                <a:gd name="T4" fmla="*/ 2865398 w 536"/>
                <a:gd name="T5" fmla="*/ 2581025 h 364"/>
                <a:gd name="T6" fmla="*/ 2696942 w 536"/>
                <a:gd name="T7" fmla="*/ 2347256 h 364"/>
                <a:gd name="T8" fmla="*/ 2011443 w 536"/>
                <a:gd name="T9" fmla="*/ 1724003 h 364"/>
                <a:gd name="T10" fmla="*/ 1449898 w 536"/>
                <a:gd name="T11" fmla="*/ 1260597 h 364"/>
                <a:gd name="T12" fmla="*/ 1125598 w 536"/>
                <a:gd name="T13" fmla="*/ 976119 h 364"/>
                <a:gd name="T14" fmla="*/ 283704 w 536"/>
                <a:gd name="T15" fmla="*/ 460888 h 364"/>
                <a:gd name="T16" fmla="*/ 0 w 536"/>
                <a:gd name="T17" fmla="*/ 0 h 3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6"/>
                <a:gd name="T28" fmla="*/ 0 h 364"/>
                <a:gd name="T29" fmla="*/ 536 w 536"/>
                <a:gd name="T30" fmla="*/ 364 h 3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6" h="364">
                  <a:moveTo>
                    <a:pt x="536" y="364"/>
                  </a:moveTo>
                  <a:cubicBezTo>
                    <a:pt x="525" y="352"/>
                    <a:pt x="516" y="334"/>
                    <a:pt x="503" y="324"/>
                  </a:cubicBezTo>
                  <a:cubicBezTo>
                    <a:pt x="469" y="298"/>
                    <a:pt x="432" y="276"/>
                    <a:pt x="397" y="252"/>
                  </a:cubicBezTo>
                  <a:cubicBezTo>
                    <a:pt x="369" y="233"/>
                    <a:pt x="400" y="249"/>
                    <a:pt x="374" y="229"/>
                  </a:cubicBezTo>
                  <a:cubicBezTo>
                    <a:pt x="343" y="205"/>
                    <a:pt x="311" y="189"/>
                    <a:pt x="279" y="168"/>
                  </a:cubicBezTo>
                  <a:cubicBezTo>
                    <a:pt x="251" y="150"/>
                    <a:pt x="232" y="134"/>
                    <a:pt x="201" y="123"/>
                  </a:cubicBezTo>
                  <a:cubicBezTo>
                    <a:pt x="186" y="99"/>
                    <a:pt x="178" y="108"/>
                    <a:pt x="156" y="95"/>
                  </a:cubicBezTo>
                  <a:cubicBezTo>
                    <a:pt x="113" y="71"/>
                    <a:pt x="88" y="60"/>
                    <a:pt x="39" y="45"/>
                  </a:cubicBezTo>
                  <a:cubicBezTo>
                    <a:pt x="24" y="30"/>
                    <a:pt x="14" y="14"/>
                    <a:pt x="0" y="0"/>
                  </a:cubicBezTo>
                </a:path>
              </a:pathLst>
            </a:custGeom>
            <a:noFill/>
            <a:ln w="476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3" name="Freeform 13"/>
            <p:cNvSpPr>
              <a:spLocks/>
            </p:cNvSpPr>
            <p:nvPr/>
          </p:nvSpPr>
          <p:spPr bwMode="auto">
            <a:xfrm>
              <a:off x="4352" y="5289"/>
              <a:ext cx="1011" cy="704"/>
            </a:xfrm>
            <a:custGeom>
              <a:avLst/>
              <a:gdLst>
                <a:gd name="T0" fmla="*/ 3867499 w 536"/>
                <a:gd name="T1" fmla="*/ 3730436 h 364"/>
                <a:gd name="T2" fmla="*/ 3629590 w 536"/>
                <a:gd name="T3" fmla="*/ 3322594 h 364"/>
                <a:gd name="T4" fmla="*/ 2865398 w 536"/>
                <a:gd name="T5" fmla="*/ 2581025 h 364"/>
                <a:gd name="T6" fmla="*/ 2696942 w 536"/>
                <a:gd name="T7" fmla="*/ 2347256 h 364"/>
                <a:gd name="T8" fmla="*/ 2011443 w 536"/>
                <a:gd name="T9" fmla="*/ 1724003 h 364"/>
                <a:gd name="T10" fmla="*/ 1449898 w 536"/>
                <a:gd name="T11" fmla="*/ 1260597 h 364"/>
                <a:gd name="T12" fmla="*/ 1125598 w 536"/>
                <a:gd name="T13" fmla="*/ 976119 h 364"/>
                <a:gd name="T14" fmla="*/ 283704 w 536"/>
                <a:gd name="T15" fmla="*/ 460888 h 364"/>
                <a:gd name="T16" fmla="*/ 0 w 536"/>
                <a:gd name="T17" fmla="*/ 0 h 3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6"/>
                <a:gd name="T28" fmla="*/ 0 h 364"/>
                <a:gd name="T29" fmla="*/ 536 w 536"/>
                <a:gd name="T30" fmla="*/ 364 h 3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6" h="364">
                  <a:moveTo>
                    <a:pt x="536" y="364"/>
                  </a:moveTo>
                  <a:cubicBezTo>
                    <a:pt x="525" y="352"/>
                    <a:pt x="516" y="334"/>
                    <a:pt x="503" y="324"/>
                  </a:cubicBezTo>
                  <a:cubicBezTo>
                    <a:pt x="469" y="298"/>
                    <a:pt x="432" y="276"/>
                    <a:pt x="397" y="252"/>
                  </a:cubicBezTo>
                  <a:cubicBezTo>
                    <a:pt x="369" y="233"/>
                    <a:pt x="400" y="249"/>
                    <a:pt x="374" y="229"/>
                  </a:cubicBezTo>
                  <a:cubicBezTo>
                    <a:pt x="343" y="205"/>
                    <a:pt x="311" y="189"/>
                    <a:pt x="279" y="168"/>
                  </a:cubicBezTo>
                  <a:cubicBezTo>
                    <a:pt x="251" y="150"/>
                    <a:pt x="232" y="134"/>
                    <a:pt x="201" y="123"/>
                  </a:cubicBezTo>
                  <a:cubicBezTo>
                    <a:pt x="186" y="99"/>
                    <a:pt x="178" y="108"/>
                    <a:pt x="156" y="95"/>
                  </a:cubicBezTo>
                  <a:cubicBezTo>
                    <a:pt x="113" y="71"/>
                    <a:pt x="88" y="60"/>
                    <a:pt x="39" y="45"/>
                  </a:cubicBezTo>
                  <a:cubicBezTo>
                    <a:pt x="24" y="30"/>
                    <a:pt x="14" y="14"/>
                    <a:pt x="0" y="0"/>
                  </a:cubicBezTo>
                </a:path>
              </a:pathLst>
            </a:custGeom>
            <a:noFill/>
            <a:ln w="476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4" name="Freeform 14"/>
            <p:cNvSpPr>
              <a:spLocks/>
            </p:cNvSpPr>
            <p:nvPr/>
          </p:nvSpPr>
          <p:spPr bwMode="auto">
            <a:xfrm>
              <a:off x="4719" y="7754"/>
              <a:ext cx="1193" cy="345"/>
            </a:xfrm>
            <a:custGeom>
              <a:avLst/>
              <a:gdLst>
                <a:gd name="T0" fmla="*/ 0 w 632"/>
                <a:gd name="T1" fmla="*/ 527924 h 178"/>
                <a:gd name="T2" fmla="*/ 361756 w 632"/>
                <a:gd name="T3" fmla="*/ 475964 h 178"/>
                <a:gd name="T4" fmla="*/ 1750367 w 632"/>
                <a:gd name="T5" fmla="*/ 707956 h 178"/>
                <a:gd name="T6" fmla="*/ 4486720 w 632"/>
                <a:gd name="T7" fmla="*/ 475964 h 178"/>
                <a:gd name="T8" fmla="*/ 4609301 w 632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2"/>
                <a:gd name="T16" fmla="*/ 0 h 178"/>
                <a:gd name="T17" fmla="*/ 632 w 632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2" h="178">
                  <a:moveTo>
                    <a:pt x="0" y="50"/>
                  </a:moveTo>
                  <a:cubicBezTo>
                    <a:pt x="11" y="86"/>
                    <a:pt x="25" y="52"/>
                    <a:pt x="50" y="45"/>
                  </a:cubicBezTo>
                  <a:cubicBezTo>
                    <a:pt x="114" y="50"/>
                    <a:pt x="178" y="49"/>
                    <a:pt x="240" y="67"/>
                  </a:cubicBezTo>
                  <a:cubicBezTo>
                    <a:pt x="535" y="63"/>
                    <a:pt x="572" y="178"/>
                    <a:pt x="615" y="45"/>
                  </a:cubicBezTo>
                  <a:cubicBezTo>
                    <a:pt x="620" y="29"/>
                    <a:pt x="624" y="15"/>
                    <a:pt x="632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5" name="Freeform 15"/>
            <p:cNvSpPr>
              <a:spLocks/>
            </p:cNvSpPr>
            <p:nvPr/>
          </p:nvSpPr>
          <p:spPr bwMode="auto">
            <a:xfrm>
              <a:off x="3633" y="6918"/>
              <a:ext cx="1012" cy="704"/>
            </a:xfrm>
            <a:custGeom>
              <a:avLst/>
              <a:gdLst>
                <a:gd name="T0" fmla="*/ 3921128 w 536"/>
                <a:gd name="T1" fmla="*/ 3730436 h 364"/>
                <a:gd name="T2" fmla="*/ 3681144 w 536"/>
                <a:gd name="T3" fmla="*/ 3322594 h 364"/>
                <a:gd name="T4" fmla="*/ 2905244 w 536"/>
                <a:gd name="T5" fmla="*/ 2581025 h 364"/>
                <a:gd name="T6" fmla="*/ 2735551 w 536"/>
                <a:gd name="T7" fmla="*/ 2347256 h 364"/>
                <a:gd name="T8" fmla="*/ 2042424 w 536"/>
                <a:gd name="T9" fmla="*/ 1724003 h 364"/>
                <a:gd name="T10" fmla="*/ 1471423 w 536"/>
                <a:gd name="T11" fmla="*/ 1260597 h 364"/>
                <a:gd name="T12" fmla="*/ 1143275 w 536"/>
                <a:gd name="T13" fmla="*/ 976119 h 364"/>
                <a:gd name="T14" fmla="*/ 286619 w 536"/>
                <a:gd name="T15" fmla="*/ 460888 h 364"/>
                <a:gd name="T16" fmla="*/ 0 w 536"/>
                <a:gd name="T17" fmla="*/ 0 h 3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6"/>
                <a:gd name="T28" fmla="*/ 0 h 364"/>
                <a:gd name="T29" fmla="*/ 536 w 536"/>
                <a:gd name="T30" fmla="*/ 364 h 3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6" h="364">
                  <a:moveTo>
                    <a:pt x="536" y="364"/>
                  </a:moveTo>
                  <a:cubicBezTo>
                    <a:pt x="525" y="352"/>
                    <a:pt x="516" y="334"/>
                    <a:pt x="503" y="324"/>
                  </a:cubicBezTo>
                  <a:cubicBezTo>
                    <a:pt x="469" y="298"/>
                    <a:pt x="432" y="276"/>
                    <a:pt x="397" y="252"/>
                  </a:cubicBezTo>
                  <a:cubicBezTo>
                    <a:pt x="369" y="233"/>
                    <a:pt x="400" y="249"/>
                    <a:pt x="374" y="229"/>
                  </a:cubicBezTo>
                  <a:cubicBezTo>
                    <a:pt x="343" y="205"/>
                    <a:pt x="311" y="189"/>
                    <a:pt x="279" y="168"/>
                  </a:cubicBezTo>
                  <a:cubicBezTo>
                    <a:pt x="251" y="150"/>
                    <a:pt x="232" y="134"/>
                    <a:pt x="201" y="123"/>
                  </a:cubicBezTo>
                  <a:cubicBezTo>
                    <a:pt x="186" y="99"/>
                    <a:pt x="178" y="108"/>
                    <a:pt x="156" y="95"/>
                  </a:cubicBezTo>
                  <a:cubicBezTo>
                    <a:pt x="113" y="71"/>
                    <a:pt x="88" y="60"/>
                    <a:pt x="39" y="45"/>
                  </a:cubicBezTo>
                  <a:cubicBezTo>
                    <a:pt x="24" y="30"/>
                    <a:pt x="14" y="14"/>
                    <a:pt x="0" y="0"/>
                  </a:cubicBezTo>
                </a:path>
              </a:pathLst>
            </a:custGeom>
            <a:noFill/>
            <a:ln w="476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6" name="Freeform 16"/>
            <p:cNvSpPr>
              <a:spLocks/>
            </p:cNvSpPr>
            <p:nvPr/>
          </p:nvSpPr>
          <p:spPr bwMode="auto">
            <a:xfrm rot="-9426319">
              <a:off x="5231" y="6659"/>
              <a:ext cx="1193" cy="344"/>
            </a:xfrm>
            <a:custGeom>
              <a:avLst/>
              <a:gdLst>
                <a:gd name="T0" fmla="*/ 0 w 632"/>
                <a:gd name="T1" fmla="*/ 507249 h 178"/>
                <a:gd name="T2" fmla="*/ 361756 w 632"/>
                <a:gd name="T3" fmla="*/ 456476 h 178"/>
                <a:gd name="T4" fmla="*/ 1750367 w 632"/>
                <a:gd name="T5" fmla="*/ 675819 h 178"/>
                <a:gd name="T6" fmla="*/ 4486720 w 632"/>
                <a:gd name="T7" fmla="*/ 456476 h 178"/>
                <a:gd name="T8" fmla="*/ 4609301 w 632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2"/>
                <a:gd name="T16" fmla="*/ 0 h 178"/>
                <a:gd name="T17" fmla="*/ 632 w 632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2" h="178">
                  <a:moveTo>
                    <a:pt x="0" y="50"/>
                  </a:moveTo>
                  <a:cubicBezTo>
                    <a:pt x="11" y="86"/>
                    <a:pt x="25" y="52"/>
                    <a:pt x="50" y="45"/>
                  </a:cubicBezTo>
                  <a:cubicBezTo>
                    <a:pt x="114" y="50"/>
                    <a:pt x="178" y="49"/>
                    <a:pt x="240" y="67"/>
                  </a:cubicBezTo>
                  <a:cubicBezTo>
                    <a:pt x="535" y="63"/>
                    <a:pt x="572" y="178"/>
                    <a:pt x="615" y="45"/>
                  </a:cubicBezTo>
                  <a:cubicBezTo>
                    <a:pt x="620" y="29"/>
                    <a:pt x="624" y="15"/>
                    <a:pt x="632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7" name="Freeform 17"/>
            <p:cNvSpPr>
              <a:spLocks/>
            </p:cNvSpPr>
            <p:nvPr/>
          </p:nvSpPr>
          <p:spPr bwMode="auto">
            <a:xfrm>
              <a:off x="5403" y="6222"/>
              <a:ext cx="1192" cy="345"/>
            </a:xfrm>
            <a:custGeom>
              <a:avLst/>
              <a:gdLst>
                <a:gd name="T0" fmla="*/ 0 w 632"/>
                <a:gd name="T1" fmla="*/ 527924 h 178"/>
                <a:gd name="T2" fmla="*/ 358862 w 632"/>
                <a:gd name="T3" fmla="*/ 475964 h 178"/>
                <a:gd name="T4" fmla="*/ 1730543 w 632"/>
                <a:gd name="T5" fmla="*/ 707956 h 178"/>
                <a:gd name="T6" fmla="*/ 4433878 w 632"/>
                <a:gd name="T7" fmla="*/ 475964 h 178"/>
                <a:gd name="T8" fmla="*/ 4555356 w 632"/>
                <a:gd name="T9" fmla="*/ 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2"/>
                <a:gd name="T16" fmla="*/ 0 h 178"/>
                <a:gd name="T17" fmla="*/ 632 w 632"/>
                <a:gd name="T18" fmla="*/ 178 h 1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2" h="178">
                  <a:moveTo>
                    <a:pt x="0" y="50"/>
                  </a:moveTo>
                  <a:cubicBezTo>
                    <a:pt x="11" y="86"/>
                    <a:pt x="25" y="52"/>
                    <a:pt x="50" y="45"/>
                  </a:cubicBezTo>
                  <a:cubicBezTo>
                    <a:pt x="114" y="50"/>
                    <a:pt x="178" y="49"/>
                    <a:pt x="240" y="67"/>
                  </a:cubicBezTo>
                  <a:cubicBezTo>
                    <a:pt x="535" y="63"/>
                    <a:pt x="572" y="178"/>
                    <a:pt x="615" y="45"/>
                  </a:cubicBezTo>
                  <a:cubicBezTo>
                    <a:pt x="620" y="29"/>
                    <a:pt x="624" y="15"/>
                    <a:pt x="632" y="0"/>
                  </a:cubicBezTo>
                </a:path>
              </a:pathLst>
            </a:custGeom>
            <a:noFill/>
            <a:ln w="444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8" name="Freeform 18"/>
            <p:cNvSpPr>
              <a:spLocks/>
            </p:cNvSpPr>
            <p:nvPr/>
          </p:nvSpPr>
          <p:spPr bwMode="auto">
            <a:xfrm rot="-122389">
              <a:off x="4575" y="5551"/>
              <a:ext cx="822" cy="2341"/>
            </a:xfrm>
            <a:custGeom>
              <a:avLst/>
              <a:gdLst>
                <a:gd name="T0" fmla="*/ 101650 w 468"/>
                <a:gd name="T1" fmla="*/ 1084106 h 1460"/>
                <a:gd name="T2" fmla="*/ 278272 w 468"/>
                <a:gd name="T3" fmla="*/ 739548 h 1460"/>
                <a:gd name="T4" fmla="*/ 396453 w 468"/>
                <a:gd name="T5" fmla="*/ 690034 h 1460"/>
                <a:gd name="T6" fmla="*/ 470551 w 468"/>
                <a:gd name="T7" fmla="*/ 636018 h 1460"/>
                <a:gd name="T8" fmla="*/ 502685 w 468"/>
                <a:gd name="T9" fmla="*/ 611286 h 1460"/>
                <a:gd name="T10" fmla="*/ 858463 w 468"/>
                <a:gd name="T11" fmla="*/ 440312 h 1460"/>
                <a:gd name="T12" fmla="*/ 1008452 w 468"/>
                <a:gd name="T13" fmla="*/ 374305 h 1460"/>
                <a:gd name="T14" fmla="*/ 1170611 w 468"/>
                <a:gd name="T15" fmla="*/ 253768 h 1460"/>
                <a:gd name="T16" fmla="*/ 1185366 w 468"/>
                <a:gd name="T17" fmla="*/ 58855 h 1460"/>
                <a:gd name="T18" fmla="*/ 1244480 w 468"/>
                <a:gd name="T19" fmla="*/ 0 h 14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8"/>
                <a:gd name="T31" fmla="*/ 0 h 1460"/>
                <a:gd name="T32" fmla="*/ 468 w 468"/>
                <a:gd name="T33" fmla="*/ 1460 h 14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8" h="1460">
                  <a:moveTo>
                    <a:pt x="38" y="1460"/>
                  </a:moveTo>
                  <a:cubicBezTo>
                    <a:pt x="44" y="1327"/>
                    <a:pt x="0" y="1101"/>
                    <a:pt x="105" y="996"/>
                  </a:cubicBezTo>
                  <a:cubicBezTo>
                    <a:pt x="112" y="972"/>
                    <a:pt x="132" y="947"/>
                    <a:pt x="149" y="929"/>
                  </a:cubicBezTo>
                  <a:cubicBezTo>
                    <a:pt x="156" y="902"/>
                    <a:pt x="166" y="881"/>
                    <a:pt x="177" y="856"/>
                  </a:cubicBezTo>
                  <a:cubicBezTo>
                    <a:pt x="182" y="845"/>
                    <a:pt x="189" y="823"/>
                    <a:pt x="189" y="823"/>
                  </a:cubicBezTo>
                  <a:cubicBezTo>
                    <a:pt x="204" y="741"/>
                    <a:pt x="278" y="662"/>
                    <a:pt x="323" y="593"/>
                  </a:cubicBezTo>
                  <a:cubicBezTo>
                    <a:pt x="333" y="560"/>
                    <a:pt x="364" y="536"/>
                    <a:pt x="379" y="504"/>
                  </a:cubicBezTo>
                  <a:cubicBezTo>
                    <a:pt x="404" y="452"/>
                    <a:pt x="423" y="397"/>
                    <a:pt x="440" y="342"/>
                  </a:cubicBezTo>
                  <a:cubicBezTo>
                    <a:pt x="442" y="254"/>
                    <a:pt x="443" y="167"/>
                    <a:pt x="446" y="79"/>
                  </a:cubicBezTo>
                  <a:cubicBezTo>
                    <a:pt x="447" y="52"/>
                    <a:pt x="468" y="28"/>
                    <a:pt x="468" y="0"/>
                  </a:cubicBezTo>
                </a:path>
              </a:pathLst>
            </a:custGeom>
            <a:noFill/>
            <a:ln w="63500">
              <a:pattFill prst="dkHorz">
                <a:fgClr>
                  <a:srgbClr val="000000"/>
                </a:fgClr>
                <a:bgClr>
                  <a:srgbClr val="FFFFFF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19" name="Line 19"/>
            <p:cNvSpPr>
              <a:spLocks noChangeShapeType="1"/>
            </p:cNvSpPr>
            <p:nvPr/>
          </p:nvSpPr>
          <p:spPr bwMode="auto">
            <a:xfrm flipV="1">
              <a:off x="3904" y="7754"/>
              <a:ext cx="769" cy="2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20" name="Text Box 20"/>
            <p:cNvSpPr txBox="1">
              <a:spLocks noChangeArrowheads="1"/>
            </p:cNvSpPr>
            <p:nvPr/>
          </p:nvSpPr>
          <p:spPr bwMode="auto">
            <a:xfrm>
              <a:off x="2408" y="7876"/>
              <a:ext cx="2390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400" b="1">
                  <a:solidFill>
                    <a:srgbClr val="000000"/>
                  </a:solidFill>
                </a:rPr>
                <a:t>Коровый белок</a:t>
              </a:r>
              <a:endParaRPr lang="ru-RU" altLang="ru-RU" sz="1400" b="1"/>
            </a:p>
          </p:txBody>
        </p:sp>
        <p:sp>
          <p:nvSpPr>
            <p:cNvPr id="51221" name="Text Box 21"/>
            <p:cNvSpPr txBox="1">
              <a:spLocks noChangeArrowheads="1"/>
            </p:cNvSpPr>
            <p:nvPr/>
          </p:nvSpPr>
          <p:spPr bwMode="auto">
            <a:xfrm>
              <a:off x="4609" y="4410"/>
              <a:ext cx="2482" cy="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600" b="1">
                  <a:solidFill>
                    <a:srgbClr val="000000"/>
                  </a:solidFill>
                </a:rPr>
                <a:t>Гликозаминогликаны (ГАГ)  </a:t>
              </a:r>
              <a:endParaRPr lang="ru-RU" altLang="ru-RU" sz="1600"/>
            </a:p>
          </p:txBody>
        </p:sp>
        <p:sp>
          <p:nvSpPr>
            <p:cNvPr id="51222" name="Line 22"/>
            <p:cNvSpPr>
              <a:spLocks noChangeShapeType="1"/>
            </p:cNvSpPr>
            <p:nvPr/>
          </p:nvSpPr>
          <p:spPr bwMode="auto">
            <a:xfrm flipH="1">
              <a:off x="4608" y="4762"/>
              <a:ext cx="515" cy="6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23" name="Line 23"/>
            <p:cNvSpPr>
              <a:spLocks noChangeShapeType="1"/>
            </p:cNvSpPr>
            <p:nvPr/>
          </p:nvSpPr>
          <p:spPr bwMode="auto">
            <a:xfrm>
              <a:off x="5722" y="4762"/>
              <a:ext cx="428" cy="9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224" name="Text Box 24"/>
            <p:cNvSpPr txBox="1">
              <a:spLocks noChangeArrowheads="1"/>
            </p:cNvSpPr>
            <p:nvPr/>
          </p:nvSpPr>
          <p:spPr bwMode="auto">
            <a:xfrm>
              <a:off x="2816" y="8249"/>
              <a:ext cx="4077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</p:spTree>
    <p:extLst>
      <p:ext uri="{BB962C8B-B14F-4D97-AF65-F5344CB8AC3E}">
        <p14:creationId xmlns:p14="http://schemas.microsoft.com/office/powerpoint/2010/main" val="427102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713788" cy="5865813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Линейные гетерополисахариды, состоят из повторяющиеся димеров, могут связывать большие количества воды, в результате чего межклеточное вещество приобретает желеобразный характер. С водой накапливают минеральные вещества</a:t>
            </a:r>
            <a:r>
              <a:rPr lang="ru-RU" altLang="ru-RU" sz="2400" b="1" smtClean="0"/>
              <a:t> 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В состав входят: 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AutoNum type="arabicParenR"/>
            </a:pPr>
            <a:r>
              <a:rPr lang="ru-RU" altLang="ru-RU" sz="2400" smtClean="0"/>
              <a:t>уроновые кислоты (глюкуроновая или идуроновая), 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AutoNum type="arabicParenR"/>
            </a:pPr>
            <a:r>
              <a:rPr lang="ru-RU" altLang="ru-RU" sz="2400" smtClean="0"/>
              <a:t>гексозамины</a:t>
            </a:r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endParaRPr lang="ru-RU" altLang="ru-RU" sz="2400" smtClean="0"/>
          </a:p>
          <a:p>
            <a:pPr marL="533400" indent="-533400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smtClean="0"/>
              <a:t>Виды ГАГ: 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ru-RU" altLang="ru-RU" sz="2400" smtClean="0"/>
              <a:t>Гиалуроновая кислота,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ru-RU" altLang="ru-RU" sz="2400" smtClean="0"/>
              <a:t>Хондроитин-6-сульфат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ru-RU" altLang="ru-RU" sz="2400" smtClean="0"/>
              <a:t>Хондроитин-4-сульфат,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ru-RU" altLang="ru-RU" sz="2400" smtClean="0"/>
              <a:t>Гепарансульфат,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ru-RU" altLang="ru-RU" sz="2400" smtClean="0"/>
              <a:t>Дерматансульфат, 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ru-RU" altLang="ru-RU" sz="2400" smtClean="0"/>
              <a:t>Гепарин.</a:t>
            </a: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1835150" y="260350"/>
            <a:ext cx="55229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3200" b="1">
                <a:solidFill>
                  <a:schemeClr val="accent2"/>
                </a:solidFill>
              </a:rPr>
              <a:t>Гликозаминогликаны ГАГ</a:t>
            </a:r>
            <a:r>
              <a:rPr lang="ru-RU" altLang="ru-RU" sz="3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578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2411413" y="188913"/>
            <a:ext cx="455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2400" b="1">
                <a:solidFill>
                  <a:schemeClr val="accent2"/>
                </a:solidFill>
              </a:rPr>
              <a:t>МЕЖКЛЕТОЧНЫЙ МАТРИКС</a:t>
            </a:r>
            <a:r>
              <a:rPr lang="ru-RU" altLang="ru-RU" sz="24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373063" y="855663"/>
            <a:ext cx="85201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2000"/>
              <a:t>В отличие от других тканей, в соединительной ткани, как правило, преобладает  межклеточный матрикс. </a:t>
            </a:r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250825" y="1647825"/>
            <a:ext cx="8497888" cy="701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2000" b="1" i="1"/>
              <a:t>Межклеточный матрикс</a:t>
            </a:r>
            <a:r>
              <a:rPr lang="ru-RU" altLang="ru-RU" sz="2000"/>
              <a:t> — это надмолекулярный комплекс, образованный сложной сетью связанных между собой макромолекул. </a:t>
            </a:r>
          </a:p>
        </p:txBody>
      </p:sp>
      <p:pic>
        <p:nvPicPr>
          <p:cNvPr id="71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420938"/>
            <a:ext cx="4465637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2420938"/>
            <a:ext cx="3887787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95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792163"/>
          </a:xfrm>
        </p:spPr>
        <p:txBody>
          <a:bodyPr/>
          <a:lstStyle/>
          <a:p>
            <a:r>
              <a:rPr lang="ru-RU" altLang="ru-RU" smtClean="0"/>
              <a:t>Гиалуроновая кислота</a:t>
            </a:r>
          </a:p>
        </p:txBody>
      </p:sp>
      <p:sp>
        <p:nvSpPr>
          <p:cNvPr id="53251" name="Rectangle 5"/>
          <p:cNvSpPr>
            <a:spLocks noChangeArrowheads="1"/>
          </p:cNvSpPr>
          <p:nvPr/>
        </p:nvSpPr>
        <p:spPr bwMode="auto">
          <a:xfrm>
            <a:off x="0" y="2681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1547813" y="3429000"/>
          <a:ext cx="6911975" cy="311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r:id="rId3" imgW="3916680" imgH="1767840" progId="ChemDraw.Document.5.0">
                  <p:embed/>
                </p:oleObj>
              </mc:Choice>
              <mc:Fallback>
                <p:oleObj r:id="rId3" imgW="3916680" imgH="1767840" progId="ChemDraw.Document.5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3429000"/>
                        <a:ext cx="6911975" cy="311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88900" y="5734050"/>
            <a:ext cx="4914900" cy="915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i="1"/>
              <a:t>Биозный фрагмент гиалуроновой кислоты</a:t>
            </a:r>
            <a:endParaRPr lang="ru-RU" altLang="ru-RU"/>
          </a:p>
          <a:p>
            <a:pPr eaLnBrk="1" hangingPunct="1"/>
            <a:r>
              <a:rPr lang="ru-RU" altLang="ru-RU" i="1"/>
              <a:t>1. </a:t>
            </a:r>
            <a:r>
              <a:rPr lang="en-US" altLang="ru-RU" i="1"/>
              <a:t>D</a:t>
            </a:r>
            <a:r>
              <a:rPr lang="ru-RU" altLang="ru-RU" i="1"/>
              <a:t>-глюкуроновая кислота (</a:t>
            </a:r>
            <a:r>
              <a:rPr lang="en-US" altLang="ru-RU" i="1"/>
              <a:t>β</a:t>
            </a:r>
            <a:r>
              <a:rPr lang="ru-RU" altLang="ru-RU" i="1"/>
              <a:t>-1, 3)</a:t>
            </a:r>
            <a:endParaRPr lang="ru-RU" altLang="ru-RU"/>
          </a:p>
          <a:p>
            <a:pPr eaLnBrk="1" hangingPunct="1"/>
            <a:r>
              <a:rPr lang="ru-RU" altLang="ru-RU" i="1"/>
              <a:t>2. </a:t>
            </a:r>
            <a:r>
              <a:rPr lang="en-US" altLang="ru-RU" i="1"/>
              <a:t>N</a:t>
            </a:r>
            <a:r>
              <a:rPr lang="ru-RU" altLang="ru-RU" i="1"/>
              <a:t>-ацетил-</a:t>
            </a:r>
            <a:r>
              <a:rPr lang="en-US" altLang="ru-RU" i="1"/>
              <a:t>D</a:t>
            </a:r>
            <a:r>
              <a:rPr lang="ru-RU" altLang="ru-RU" i="1"/>
              <a:t>-глюкозамин (</a:t>
            </a:r>
            <a:r>
              <a:rPr lang="en-US" altLang="ru-RU" i="1"/>
              <a:t>β</a:t>
            </a:r>
            <a:r>
              <a:rPr lang="ru-RU" altLang="ru-RU" i="1"/>
              <a:t>-1, 4)</a:t>
            </a:r>
          </a:p>
        </p:txBody>
      </p:sp>
      <p:sp>
        <p:nvSpPr>
          <p:cNvPr id="53254" name="Rectangle 8"/>
          <p:cNvSpPr>
            <a:spLocks noChangeArrowheads="1"/>
          </p:cNvSpPr>
          <p:nvPr/>
        </p:nvSpPr>
        <p:spPr bwMode="auto">
          <a:xfrm>
            <a:off x="323850" y="836613"/>
            <a:ext cx="8424863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sz="2000"/>
              <a:t>Содержит несколько тысяч дисахаридных единиц, молекулярная масса достигает 105—107 Да.</a:t>
            </a:r>
          </a:p>
          <a:p>
            <a:pPr eaLnBrk="1" hangingPunct="1">
              <a:buFontTx/>
              <a:buChar char="•"/>
            </a:pPr>
            <a:r>
              <a:rPr lang="ru-RU" altLang="ru-RU" sz="2000"/>
              <a:t>В хряще связана с белком и участвует в образовании протеогликановов, </a:t>
            </a:r>
          </a:p>
          <a:p>
            <a:pPr eaLnBrk="1" hangingPunct="1">
              <a:buFontTx/>
              <a:buChar char="•"/>
            </a:pPr>
            <a:r>
              <a:rPr lang="ru-RU" altLang="ru-RU" sz="2000"/>
              <a:t>в стекловидном теле глаза, пупочном канатике, суставной жидкости встречается и в свободном виде. </a:t>
            </a:r>
          </a:p>
          <a:p>
            <a:pPr eaLnBrk="1" hangingPunct="1">
              <a:buFontTx/>
              <a:buChar char="•"/>
            </a:pPr>
            <a:r>
              <a:rPr lang="ru-RU" altLang="ru-RU" sz="2000"/>
              <a:t>В суставной жидкости уменьшает трение между суставными поверхностями.</a:t>
            </a:r>
          </a:p>
        </p:txBody>
      </p:sp>
    </p:spTree>
    <p:extLst>
      <p:ext uri="{BB962C8B-B14F-4D97-AF65-F5344CB8AC3E}">
        <p14:creationId xmlns:p14="http://schemas.microsoft.com/office/powerpoint/2010/main" val="130966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850900"/>
          </a:xfrm>
        </p:spPr>
        <p:txBody>
          <a:bodyPr/>
          <a:lstStyle/>
          <a:p>
            <a:r>
              <a:rPr lang="ru-RU" altLang="ru-RU" smtClean="0"/>
              <a:t>Хондроитинсульфаты</a:t>
            </a: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0" y="2733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54276" name="Object 3"/>
          <p:cNvGraphicFramePr>
            <a:graphicFrameLocks noChangeAspect="1"/>
          </p:cNvGraphicFramePr>
          <p:nvPr/>
        </p:nvGraphicFramePr>
        <p:xfrm>
          <a:off x="1763713" y="3430588"/>
          <a:ext cx="6408737" cy="295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r:id="rId3" imgW="3850640" imgH="1770380" progId="ChemDraw.Document.5.0">
                  <p:embed/>
                </p:oleObj>
              </mc:Choice>
              <mc:Fallback>
                <p:oleObj r:id="rId3" imgW="3850640" imgH="1770380" progId="ChemDraw.Document.5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3430588"/>
                        <a:ext cx="6408737" cy="295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539750" y="5681663"/>
            <a:ext cx="5459413" cy="9159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i="1"/>
              <a:t>Биозный фрагмент хондроитин-6-сульфата</a:t>
            </a:r>
            <a:endParaRPr lang="ru-RU" altLang="ru-RU"/>
          </a:p>
          <a:p>
            <a:pPr eaLnBrk="1" hangingPunct="1"/>
            <a:r>
              <a:rPr lang="ru-RU" altLang="ru-RU" i="1"/>
              <a:t>1. </a:t>
            </a:r>
            <a:r>
              <a:rPr lang="en-US" altLang="ru-RU" i="1"/>
              <a:t>D</a:t>
            </a:r>
            <a:r>
              <a:rPr lang="ru-RU" altLang="ru-RU" i="1"/>
              <a:t>-глюкуроновая кислота  (</a:t>
            </a:r>
            <a:r>
              <a:rPr lang="en-US" altLang="ru-RU" i="1"/>
              <a:t>β</a:t>
            </a:r>
            <a:r>
              <a:rPr lang="ru-RU" altLang="ru-RU" i="1"/>
              <a:t>-1, 3)</a:t>
            </a:r>
            <a:endParaRPr lang="ru-RU" altLang="ru-RU"/>
          </a:p>
          <a:p>
            <a:pPr eaLnBrk="1" hangingPunct="1"/>
            <a:r>
              <a:rPr lang="ru-RU" altLang="ru-RU" i="1"/>
              <a:t>2. </a:t>
            </a:r>
            <a:r>
              <a:rPr lang="en-US" altLang="ru-RU" i="1"/>
              <a:t>N</a:t>
            </a:r>
            <a:r>
              <a:rPr lang="ru-RU" altLang="ru-RU" i="1"/>
              <a:t>-ацетил-</a:t>
            </a:r>
            <a:r>
              <a:rPr lang="en-US" altLang="ru-RU" i="1"/>
              <a:t>D</a:t>
            </a:r>
            <a:r>
              <a:rPr lang="ru-RU" altLang="ru-RU" i="1"/>
              <a:t>-галактозамин-6-сульфат (</a:t>
            </a:r>
            <a:r>
              <a:rPr lang="en-US" altLang="ru-RU" i="1"/>
              <a:t>β</a:t>
            </a:r>
            <a:r>
              <a:rPr lang="ru-RU" altLang="ru-RU" i="1"/>
              <a:t>-1, 4)</a:t>
            </a: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96875" y="1211263"/>
            <a:ext cx="84963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ru-RU" altLang="ru-RU" sz="2000"/>
              <a:t>содержат около 40 дисахаридных единиц и имеет молекулярную массу 104-106 Да.</a:t>
            </a:r>
          </a:p>
          <a:p>
            <a:pPr eaLnBrk="1" hangingPunct="1">
              <a:buFontTx/>
              <a:buChar char="•"/>
            </a:pPr>
            <a:r>
              <a:rPr lang="ru-RU" altLang="ru-RU" sz="2000"/>
              <a:t>самые распространённые ГАГ, содержатся в хряще, коже, сухожилиях, связках, артериях, роговице глаза. </a:t>
            </a:r>
          </a:p>
          <a:p>
            <a:pPr eaLnBrk="1" hangingPunct="1">
              <a:buFontTx/>
              <a:buChar char="•"/>
            </a:pPr>
            <a:r>
              <a:rPr lang="ru-RU" altLang="ru-RU" sz="2000"/>
              <a:t>являются составным компонентом агрекана — основного протеогликана хрящевого матрикса. </a:t>
            </a:r>
          </a:p>
        </p:txBody>
      </p:sp>
    </p:spTree>
    <p:extLst>
      <p:ext uri="{BB962C8B-B14F-4D97-AF65-F5344CB8AC3E}">
        <p14:creationId xmlns:p14="http://schemas.microsoft.com/office/powerpoint/2010/main" val="144688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633413"/>
          </a:xfrm>
        </p:spPr>
        <p:txBody>
          <a:bodyPr>
            <a:normAutofit fontScale="90000"/>
          </a:bodyPr>
          <a:lstStyle/>
          <a:p>
            <a:r>
              <a:rPr lang="ru-RU" altLang="ru-RU" sz="4000" smtClean="0"/>
              <a:t>Гепарин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0" y="2767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55300" name="Object 3"/>
          <p:cNvGraphicFramePr>
            <a:graphicFrameLocks noChangeAspect="1"/>
          </p:cNvGraphicFramePr>
          <p:nvPr/>
        </p:nvGraphicFramePr>
        <p:xfrm>
          <a:off x="2268538" y="3429000"/>
          <a:ext cx="6335712" cy="282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r:id="rId3" imgW="3964940" imgH="1767840" progId="ChemDraw.Document.5.0">
                  <p:embed/>
                </p:oleObj>
              </mc:Choice>
              <mc:Fallback>
                <p:oleObj r:id="rId3" imgW="3964940" imgH="1767840" progId="ChemDraw.Document.5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3429000"/>
                        <a:ext cx="6335712" cy="282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250825" y="5661025"/>
            <a:ext cx="5635625" cy="915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i="1"/>
              <a:t>Биозный фрагмент гепарина</a:t>
            </a:r>
            <a:endParaRPr lang="ru-RU" altLang="ru-RU"/>
          </a:p>
          <a:p>
            <a:pPr eaLnBrk="1" hangingPunct="1">
              <a:buFontTx/>
              <a:buAutoNum type="arabicPeriod"/>
            </a:pPr>
            <a:r>
              <a:rPr lang="en-US" altLang="ru-RU" i="1"/>
              <a:t>D</a:t>
            </a:r>
            <a:r>
              <a:rPr lang="ru-RU" altLang="ru-RU" i="1"/>
              <a:t>-глюкуроновая кислота  (</a:t>
            </a:r>
            <a:r>
              <a:rPr lang="en-US" altLang="ru-RU" i="1"/>
              <a:t>α</a:t>
            </a:r>
            <a:r>
              <a:rPr lang="ru-RU" altLang="ru-RU" i="1"/>
              <a:t>-1, 4)</a:t>
            </a:r>
          </a:p>
          <a:p>
            <a:pPr eaLnBrk="1" hangingPunct="1">
              <a:buFontTx/>
              <a:buAutoNum type="arabicPeriod"/>
            </a:pPr>
            <a:r>
              <a:rPr lang="en-US" altLang="ru-RU" i="1"/>
              <a:t>N</a:t>
            </a:r>
            <a:r>
              <a:rPr lang="ru-RU" altLang="ru-RU" i="1"/>
              <a:t>-ацетил-</a:t>
            </a:r>
            <a:r>
              <a:rPr lang="en-US" altLang="ru-RU" i="1"/>
              <a:t>D</a:t>
            </a:r>
            <a:r>
              <a:rPr lang="ru-RU" altLang="ru-RU" i="1"/>
              <a:t>-глюкозозамин- 6-сульфат (</a:t>
            </a:r>
            <a:r>
              <a:rPr lang="en-US" altLang="ru-RU" i="1"/>
              <a:t>β</a:t>
            </a:r>
            <a:r>
              <a:rPr lang="ru-RU" altLang="ru-RU" i="1"/>
              <a:t>-1, 4)</a:t>
            </a:r>
            <a:r>
              <a:rPr lang="ru-RU" altLang="ru-RU"/>
              <a:t> 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07950" y="836613"/>
            <a:ext cx="8928100" cy="2282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buFontTx/>
              <a:buChar char="•"/>
            </a:pPr>
            <a:r>
              <a:rPr lang="ru-RU" altLang="ru-RU" sz="2400"/>
              <a:t>Молекулярная масса 6-25х10</a:t>
            </a:r>
            <a:r>
              <a:rPr lang="ru-RU" altLang="ru-RU" sz="2400" baseline="30000"/>
              <a:t>3</a:t>
            </a:r>
            <a:r>
              <a:rPr lang="ru-RU" altLang="ru-RU" sz="2400"/>
              <a:t> Да.</a:t>
            </a:r>
          </a:p>
          <a:p>
            <a:pPr algn="just">
              <a:buFontTx/>
              <a:buChar char="•"/>
            </a:pPr>
            <a:r>
              <a:rPr lang="ru-RU" altLang="ru-RU" sz="2400"/>
              <a:t>важный компонент противосвёртывающей системы крови. </a:t>
            </a:r>
          </a:p>
          <a:p>
            <a:pPr algn="just">
              <a:buFontTx/>
              <a:buChar char="•"/>
            </a:pPr>
            <a:r>
              <a:rPr lang="ru-RU" altLang="ru-RU" sz="2400"/>
              <a:t>синтезируется тучными клетками и находится в гранулах внутри этих клеток. </a:t>
            </a:r>
          </a:p>
          <a:p>
            <a:pPr algn="just">
              <a:buFontTx/>
              <a:buChar char="•"/>
            </a:pPr>
            <a:r>
              <a:rPr lang="ru-RU" altLang="ru-RU" sz="2400"/>
              <a:t>Наибольшее количество в лёгких, печени и коже.</a:t>
            </a:r>
          </a:p>
        </p:txBody>
      </p:sp>
    </p:spTree>
    <p:extLst>
      <p:ext uri="{BB962C8B-B14F-4D97-AF65-F5344CB8AC3E}">
        <p14:creationId xmlns:p14="http://schemas.microsoft.com/office/powerpoint/2010/main" val="24114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7488237" cy="4525962"/>
          </a:xfrm>
        </p:spPr>
        <p:txBody>
          <a:bodyPr/>
          <a:lstStyle/>
          <a:p>
            <a:pPr marL="609600" indent="-609600" algn="just" eaLnBrk="1" hangingPunct="1">
              <a:lnSpc>
                <a:spcPct val="90000"/>
              </a:lnSpc>
              <a:buFontTx/>
              <a:buNone/>
            </a:pPr>
            <a:r>
              <a:rPr lang="ru-RU" altLang="ru-RU" b="1" smtClean="0"/>
              <a:t>Синтез осуществляется  в  ЭПР фибробластов с участием:</a:t>
            </a:r>
          </a:p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smtClean="0"/>
              <a:t>УТФ,  </a:t>
            </a:r>
          </a:p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smtClean="0"/>
              <a:t>ацетил КоА, </a:t>
            </a:r>
          </a:p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smtClean="0"/>
              <a:t>ФАФС </a:t>
            </a:r>
          </a:p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smtClean="0"/>
              <a:t>и других метаболитов. </a:t>
            </a:r>
          </a:p>
          <a:p>
            <a:pPr marL="609600" indent="-609600" algn="just" eaLnBrk="1" hangingPunct="1">
              <a:lnSpc>
                <a:spcPct val="90000"/>
              </a:lnSpc>
              <a:buFontTx/>
              <a:buNone/>
            </a:pPr>
            <a:r>
              <a:rPr lang="ru-RU" altLang="ru-RU" b="1" smtClean="0"/>
              <a:t>Распад ГАГ регулируется ферментами лизосом фибробластов.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ru-RU" altLang="ru-RU" smtClean="0"/>
          </a:p>
        </p:txBody>
      </p:sp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2555875" y="404813"/>
            <a:ext cx="3851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800" b="1">
                <a:solidFill>
                  <a:schemeClr val="accent2"/>
                </a:solidFill>
              </a:rPr>
              <a:t>Синтез и распад ГАГ</a:t>
            </a:r>
          </a:p>
        </p:txBody>
      </p:sp>
    </p:spTree>
    <p:extLst>
      <p:ext uri="{BB962C8B-B14F-4D97-AF65-F5344CB8AC3E}">
        <p14:creationId xmlns:p14="http://schemas.microsoft.com/office/powerpoint/2010/main" val="393917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1788"/>
            <a:ext cx="8229600" cy="6492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smtClean="0"/>
              <a:t>Синтез гликозамингликанов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88913" y="1231900"/>
            <a:ext cx="9034462" cy="5607050"/>
            <a:chOff x="119" y="776"/>
            <a:chExt cx="5691" cy="3532"/>
          </a:xfrm>
        </p:grpSpPr>
        <p:sp>
          <p:nvSpPr>
            <p:cNvPr id="57348" name="Text Box 5"/>
            <p:cNvSpPr txBox="1">
              <a:spLocks noChangeArrowheads="1"/>
            </p:cNvSpPr>
            <p:nvPr/>
          </p:nvSpPr>
          <p:spPr bwMode="auto">
            <a:xfrm>
              <a:off x="2368" y="776"/>
              <a:ext cx="85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2400" b="1">
                  <a:latin typeface="Garamond" pitchFamily="18" charset="0"/>
                </a:rPr>
                <a:t>Глюкоза</a:t>
              </a:r>
            </a:p>
          </p:txBody>
        </p:sp>
        <p:sp>
          <p:nvSpPr>
            <p:cNvPr id="57349" name="Line 6"/>
            <p:cNvSpPr>
              <a:spLocks noChangeShapeType="1"/>
            </p:cNvSpPr>
            <p:nvPr/>
          </p:nvSpPr>
          <p:spPr bwMode="auto">
            <a:xfrm>
              <a:off x="2744" y="1026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50" name="Text Box 7"/>
            <p:cNvSpPr txBox="1">
              <a:spLocks noChangeArrowheads="1"/>
            </p:cNvSpPr>
            <p:nvPr/>
          </p:nvSpPr>
          <p:spPr bwMode="auto">
            <a:xfrm>
              <a:off x="1927" y="1298"/>
              <a:ext cx="17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2400" b="1">
                  <a:latin typeface="Garamond" pitchFamily="18" charset="0"/>
                </a:rPr>
                <a:t>Глюкоза-6-фосфат</a:t>
              </a:r>
            </a:p>
          </p:txBody>
        </p:sp>
        <p:sp>
          <p:nvSpPr>
            <p:cNvPr id="57351" name="Text Box 8"/>
            <p:cNvSpPr txBox="1">
              <a:spLocks noChangeArrowheads="1"/>
            </p:cNvSpPr>
            <p:nvPr/>
          </p:nvSpPr>
          <p:spPr bwMode="auto">
            <a:xfrm>
              <a:off x="2789" y="1056"/>
              <a:ext cx="5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2400" b="1">
                  <a:latin typeface="Garamond" pitchFamily="18" charset="0"/>
                </a:rPr>
                <a:t>АТФ</a:t>
              </a:r>
            </a:p>
          </p:txBody>
        </p:sp>
        <p:sp>
          <p:nvSpPr>
            <p:cNvPr id="57352" name="Text Box 9"/>
            <p:cNvSpPr txBox="1">
              <a:spLocks noChangeArrowheads="1"/>
            </p:cNvSpPr>
            <p:nvPr/>
          </p:nvSpPr>
          <p:spPr bwMode="auto">
            <a:xfrm>
              <a:off x="3896" y="1570"/>
              <a:ext cx="18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2400" b="1">
                  <a:latin typeface="Garamond" pitchFamily="18" charset="0"/>
                </a:rPr>
                <a:t>Фруктозо-6-фосфат</a:t>
              </a:r>
            </a:p>
          </p:txBody>
        </p:sp>
        <p:sp>
          <p:nvSpPr>
            <p:cNvPr id="57353" name="Text Box 10"/>
            <p:cNvSpPr txBox="1">
              <a:spLocks noChangeArrowheads="1"/>
            </p:cNvSpPr>
            <p:nvPr/>
          </p:nvSpPr>
          <p:spPr bwMode="auto">
            <a:xfrm>
              <a:off x="158" y="1570"/>
              <a:ext cx="17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2400" b="1">
                  <a:latin typeface="Garamond" pitchFamily="18" charset="0"/>
                </a:rPr>
                <a:t>Глюкозо-1-фосфат</a:t>
              </a:r>
            </a:p>
          </p:txBody>
        </p:sp>
        <p:sp>
          <p:nvSpPr>
            <p:cNvPr id="57354" name="Text Box 11"/>
            <p:cNvSpPr txBox="1">
              <a:spLocks noChangeArrowheads="1"/>
            </p:cNvSpPr>
            <p:nvPr/>
          </p:nvSpPr>
          <p:spPr bwMode="auto">
            <a:xfrm>
              <a:off x="119" y="1910"/>
              <a:ext cx="817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УДФ-</a:t>
              </a:r>
            </a:p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глюкоза</a:t>
              </a:r>
            </a:p>
          </p:txBody>
        </p:sp>
        <p:sp>
          <p:nvSpPr>
            <p:cNvPr id="57355" name="Text Box 12"/>
            <p:cNvSpPr txBox="1">
              <a:spLocks noChangeArrowheads="1"/>
            </p:cNvSpPr>
            <p:nvPr/>
          </p:nvSpPr>
          <p:spPr bwMode="auto">
            <a:xfrm>
              <a:off x="1102" y="1914"/>
              <a:ext cx="931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УДФ-</a:t>
              </a:r>
            </a:p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галактоза</a:t>
              </a:r>
            </a:p>
          </p:txBody>
        </p:sp>
        <p:sp>
          <p:nvSpPr>
            <p:cNvPr id="57356" name="Text Box 13"/>
            <p:cNvSpPr txBox="1">
              <a:spLocks noChangeArrowheads="1"/>
            </p:cNvSpPr>
            <p:nvPr/>
          </p:nvSpPr>
          <p:spPr bwMode="auto">
            <a:xfrm>
              <a:off x="4004" y="1910"/>
              <a:ext cx="151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Глюкозоамин-6-</a:t>
              </a:r>
            </a:p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фосфат</a:t>
              </a:r>
            </a:p>
          </p:txBody>
        </p:sp>
        <p:sp>
          <p:nvSpPr>
            <p:cNvPr id="57357" name="Line 14"/>
            <p:cNvSpPr>
              <a:spLocks noChangeShapeType="1"/>
            </p:cNvSpPr>
            <p:nvPr/>
          </p:nvSpPr>
          <p:spPr bwMode="auto">
            <a:xfrm>
              <a:off x="884" y="2069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58" name="Line 15"/>
            <p:cNvSpPr>
              <a:spLocks noChangeShapeType="1"/>
            </p:cNvSpPr>
            <p:nvPr/>
          </p:nvSpPr>
          <p:spPr bwMode="auto">
            <a:xfrm flipH="1">
              <a:off x="839" y="2160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59" name="Line 16"/>
            <p:cNvSpPr>
              <a:spLocks noChangeShapeType="1"/>
            </p:cNvSpPr>
            <p:nvPr/>
          </p:nvSpPr>
          <p:spPr bwMode="auto">
            <a:xfrm>
              <a:off x="975" y="1797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60" name="Text Box 17"/>
            <p:cNvSpPr txBox="1">
              <a:spLocks noChangeArrowheads="1"/>
            </p:cNvSpPr>
            <p:nvPr/>
          </p:nvSpPr>
          <p:spPr bwMode="auto">
            <a:xfrm>
              <a:off x="1008" y="1774"/>
              <a:ext cx="47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2000" b="1">
                  <a:latin typeface="Garamond" pitchFamily="18" charset="0"/>
                </a:rPr>
                <a:t>УТФ</a:t>
              </a:r>
            </a:p>
          </p:txBody>
        </p:sp>
        <p:sp>
          <p:nvSpPr>
            <p:cNvPr id="57361" name="Line 18"/>
            <p:cNvSpPr>
              <a:spLocks noChangeShapeType="1"/>
            </p:cNvSpPr>
            <p:nvPr/>
          </p:nvSpPr>
          <p:spPr bwMode="auto">
            <a:xfrm>
              <a:off x="4785" y="1797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62" name="Text Box 19"/>
            <p:cNvSpPr txBox="1">
              <a:spLocks noChangeArrowheads="1"/>
            </p:cNvSpPr>
            <p:nvPr/>
          </p:nvSpPr>
          <p:spPr bwMode="auto">
            <a:xfrm>
              <a:off x="4818" y="1757"/>
              <a:ext cx="76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2000" b="1">
                  <a:latin typeface="Garamond" pitchFamily="18" charset="0"/>
                </a:rPr>
                <a:t>глутамин</a:t>
              </a:r>
            </a:p>
          </p:txBody>
        </p:sp>
        <p:sp>
          <p:nvSpPr>
            <p:cNvPr id="57363" name="Text Box 20"/>
            <p:cNvSpPr txBox="1">
              <a:spLocks noChangeArrowheads="1"/>
            </p:cNvSpPr>
            <p:nvPr/>
          </p:nvSpPr>
          <p:spPr bwMode="auto">
            <a:xfrm>
              <a:off x="4286" y="1757"/>
              <a:ext cx="33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2000" b="1">
                  <a:latin typeface="Garamond" pitchFamily="18" charset="0"/>
                </a:rPr>
                <a:t>АТ</a:t>
              </a:r>
            </a:p>
          </p:txBody>
        </p:sp>
        <p:sp>
          <p:nvSpPr>
            <p:cNvPr id="57364" name="Line 21"/>
            <p:cNvSpPr>
              <a:spLocks noChangeShapeType="1"/>
            </p:cNvSpPr>
            <p:nvPr/>
          </p:nvSpPr>
          <p:spPr bwMode="auto">
            <a:xfrm>
              <a:off x="4604" y="1888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65" name="Line 22"/>
            <p:cNvSpPr>
              <a:spLocks noChangeShapeType="1"/>
            </p:cNvSpPr>
            <p:nvPr/>
          </p:nvSpPr>
          <p:spPr bwMode="auto">
            <a:xfrm>
              <a:off x="3560" y="1480"/>
              <a:ext cx="862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66" name="Line 23"/>
            <p:cNvSpPr>
              <a:spLocks noChangeShapeType="1"/>
            </p:cNvSpPr>
            <p:nvPr/>
          </p:nvSpPr>
          <p:spPr bwMode="auto">
            <a:xfrm flipH="1">
              <a:off x="1156" y="1479"/>
              <a:ext cx="771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67" name="Text Box 24"/>
            <p:cNvSpPr txBox="1">
              <a:spLocks noChangeArrowheads="1"/>
            </p:cNvSpPr>
            <p:nvPr/>
          </p:nvSpPr>
          <p:spPr bwMode="auto">
            <a:xfrm>
              <a:off x="3535" y="2704"/>
              <a:ext cx="2192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ru-RU" sz="2400" b="1">
                  <a:latin typeface="Garamond" pitchFamily="18" charset="0"/>
                </a:rPr>
                <a:t>N-</a:t>
              </a:r>
              <a:r>
                <a:rPr lang="ru-RU" altLang="ru-RU" sz="2400" b="1">
                  <a:latin typeface="Garamond" pitchFamily="18" charset="0"/>
                </a:rPr>
                <a:t>ацетил-глюкозоамин-</a:t>
              </a:r>
            </a:p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1-фосфат</a:t>
              </a:r>
            </a:p>
          </p:txBody>
        </p:sp>
        <p:sp>
          <p:nvSpPr>
            <p:cNvPr id="57368" name="Text Box 25"/>
            <p:cNvSpPr txBox="1">
              <a:spLocks noChangeArrowheads="1"/>
            </p:cNvSpPr>
            <p:nvPr/>
          </p:nvSpPr>
          <p:spPr bwMode="auto">
            <a:xfrm>
              <a:off x="825" y="4020"/>
              <a:ext cx="7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2400" b="1">
                  <a:latin typeface="Garamond" pitchFamily="18" charset="0"/>
                </a:rPr>
                <a:t>ФАФС</a:t>
              </a:r>
            </a:p>
          </p:txBody>
        </p:sp>
        <p:sp>
          <p:nvSpPr>
            <p:cNvPr id="57369" name="Text Box 26"/>
            <p:cNvSpPr txBox="1">
              <a:spLocks noChangeArrowheads="1"/>
            </p:cNvSpPr>
            <p:nvPr/>
          </p:nvSpPr>
          <p:spPr bwMode="auto">
            <a:xfrm>
              <a:off x="295" y="3521"/>
              <a:ext cx="187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2400" b="1">
                  <a:latin typeface="Garamond" pitchFamily="18" charset="0"/>
                </a:rPr>
                <a:t>Гликозамингликаны</a:t>
              </a:r>
            </a:p>
          </p:txBody>
        </p:sp>
        <p:sp>
          <p:nvSpPr>
            <p:cNvPr id="57370" name="Line 27"/>
            <p:cNvSpPr>
              <a:spLocks noChangeShapeType="1"/>
            </p:cNvSpPr>
            <p:nvPr/>
          </p:nvSpPr>
          <p:spPr bwMode="auto">
            <a:xfrm flipH="1" flipV="1">
              <a:off x="1156" y="3884"/>
              <a:ext cx="1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71" name="Text Box 30"/>
            <p:cNvSpPr txBox="1">
              <a:spLocks noChangeArrowheads="1"/>
            </p:cNvSpPr>
            <p:nvPr/>
          </p:nvSpPr>
          <p:spPr bwMode="auto">
            <a:xfrm>
              <a:off x="4321" y="3452"/>
              <a:ext cx="148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УДФ-</a:t>
              </a:r>
              <a:r>
                <a:rPr lang="en-US" altLang="ru-RU" sz="2400" b="1">
                  <a:latin typeface="Garamond" pitchFamily="18" charset="0"/>
                </a:rPr>
                <a:t>N</a:t>
              </a:r>
              <a:r>
                <a:rPr lang="ru-RU" altLang="ru-RU" sz="2400" b="1">
                  <a:latin typeface="Garamond" pitchFamily="18" charset="0"/>
                </a:rPr>
                <a:t>-ацетил-</a:t>
              </a:r>
            </a:p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галактозамин</a:t>
              </a:r>
            </a:p>
          </p:txBody>
        </p:sp>
        <p:sp>
          <p:nvSpPr>
            <p:cNvPr id="57372" name="Text Box 31"/>
            <p:cNvSpPr txBox="1">
              <a:spLocks noChangeArrowheads="1"/>
            </p:cNvSpPr>
            <p:nvPr/>
          </p:nvSpPr>
          <p:spPr bwMode="auto">
            <a:xfrm>
              <a:off x="2506" y="3249"/>
              <a:ext cx="148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УДФ-</a:t>
              </a:r>
              <a:r>
                <a:rPr lang="en-US" altLang="ru-RU" sz="2400" b="1">
                  <a:latin typeface="Garamond" pitchFamily="18" charset="0"/>
                </a:rPr>
                <a:t>N</a:t>
              </a:r>
              <a:r>
                <a:rPr lang="ru-RU" altLang="ru-RU" sz="2400" b="1">
                  <a:latin typeface="Garamond" pitchFamily="18" charset="0"/>
                </a:rPr>
                <a:t>-ацетил-</a:t>
              </a:r>
            </a:p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глюкозамин</a:t>
              </a:r>
            </a:p>
          </p:txBody>
        </p:sp>
        <p:sp>
          <p:nvSpPr>
            <p:cNvPr id="57373" name="Text Box 32"/>
            <p:cNvSpPr txBox="1">
              <a:spLocks noChangeArrowheads="1"/>
            </p:cNvSpPr>
            <p:nvPr/>
          </p:nvSpPr>
          <p:spPr bwMode="auto">
            <a:xfrm>
              <a:off x="191" y="2731"/>
              <a:ext cx="1121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2400" b="1">
                  <a:latin typeface="Garamond" pitchFamily="18" charset="0"/>
                </a:rPr>
                <a:t>УДФ-идуро</a:t>
              </a:r>
            </a:p>
            <a:p>
              <a:pPr eaLnBrk="1" hangingPunct="1"/>
              <a:r>
                <a:rPr lang="ru-RU" altLang="ru-RU" sz="2400" b="1">
                  <a:latin typeface="Garamond" pitchFamily="18" charset="0"/>
                </a:rPr>
                <a:t>новая к-та</a:t>
              </a:r>
            </a:p>
          </p:txBody>
        </p:sp>
        <p:sp>
          <p:nvSpPr>
            <p:cNvPr id="57374" name="Text Box 33"/>
            <p:cNvSpPr txBox="1">
              <a:spLocks noChangeArrowheads="1"/>
            </p:cNvSpPr>
            <p:nvPr/>
          </p:nvSpPr>
          <p:spPr bwMode="auto">
            <a:xfrm>
              <a:off x="1416" y="2776"/>
              <a:ext cx="1137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2400" b="1">
                  <a:latin typeface="Garamond" pitchFamily="18" charset="0"/>
                </a:rPr>
                <a:t>УДФ-глюку</a:t>
              </a:r>
            </a:p>
            <a:p>
              <a:pPr eaLnBrk="1" hangingPunct="1"/>
              <a:r>
                <a:rPr lang="ru-RU" altLang="ru-RU" sz="2400" b="1">
                  <a:latin typeface="Garamond" pitchFamily="18" charset="0"/>
                </a:rPr>
                <a:t>ронова к-та</a:t>
              </a:r>
            </a:p>
          </p:txBody>
        </p:sp>
        <p:sp>
          <p:nvSpPr>
            <p:cNvPr id="57375" name="Line 34"/>
            <p:cNvSpPr>
              <a:spLocks noChangeShapeType="1"/>
            </p:cNvSpPr>
            <p:nvPr/>
          </p:nvSpPr>
          <p:spPr bwMode="auto">
            <a:xfrm flipH="1">
              <a:off x="1202" y="3022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cxnSp>
          <p:nvCxnSpPr>
            <p:cNvPr id="57376" name="AutoShape 35"/>
            <p:cNvCxnSpPr>
              <a:cxnSpLocks noChangeShapeType="1"/>
              <a:stCxn id="57355" idx="2"/>
              <a:endCxn id="57374" idx="0"/>
            </p:cNvCxnSpPr>
            <p:nvPr/>
          </p:nvCxnSpPr>
          <p:spPr bwMode="auto">
            <a:xfrm rot="16200000" flipH="1">
              <a:off x="1582" y="2418"/>
              <a:ext cx="344" cy="37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377" name="Rectangle 36"/>
            <p:cNvSpPr>
              <a:spLocks noChangeArrowheads="1"/>
            </p:cNvSpPr>
            <p:nvPr/>
          </p:nvSpPr>
          <p:spPr bwMode="auto">
            <a:xfrm>
              <a:off x="249" y="3521"/>
              <a:ext cx="1769" cy="272"/>
            </a:xfrm>
            <a:prstGeom prst="rect">
              <a:avLst/>
            </a:prstGeom>
            <a:solidFill>
              <a:srgbClr val="0099CC">
                <a:alpha val="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57378" name="Group 41"/>
            <p:cNvGrpSpPr>
              <a:grpSpLocks/>
            </p:cNvGrpSpPr>
            <p:nvPr/>
          </p:nvGrpSpPr>
          <p:grpSpPr bwMode="auto">
            <a:xfrm>
              <a:off x="1837" y="3884"/>
              <a:ext cx="3130" cy="272"/>
              <a:chOff x="1837" y="3884"/>
              <a:chExt cx="3130" cy="272"/>
            </a:xfrm>
          </p:grpSpPr>
          <p:sp>
            <p:nvSpPr>
              <p:cNvPr id="57387" name="Line 38"/>
              <p:cNvSpPr>
                <a:spLocks noChangeShapeType="1"/>
              </p:cNvSpPr>
              <p:nvPr/>
            </p:nvSpPr>
            <p:spPr bwMode="auto">
              <a:xfrm>
                <a:off x="4967" y="3884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88" name="Line 39"/>
              <p:cNvSpPr>
                <a:spLocks noChangeShapeType="1"/>
              </p:cNvSpPr>
              <p:nvPr/>
            </p:nvSpPr>
            <p:spPr bwMode="auto">
              <a:xfrm flipH="1">
                <a:off x="1837" y="4156"/>
                <a:ext cx="3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89" name="Line 40"/>
              <p:cNvSpPr>
                <a:spLocks noChangeShapeType="1"/>
              </p:cNvSpPr>
              <p:nvPr/>
            </p:nvSpPr>
            <p:spPr bwMode="auto">
              <a:xfrm flipV="1">
                <a:off x="1837" y="3884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7379" name="Group 44"/>
            <p:cNvGrpSpPr>
              <a:grpSpLocks/>
            </p:cNvGrpSpPr>
            <p:nvPr/>
          </p:nvGrpSpPr>
          <p:grpSpPr bwMode="auto">
            <a:xfrm>
              <a:off x="3923" y="3158"/>
              <a:ext cx="1180" cy="318"/>
              <a:chOff x="3923" y="3158"/>
              <a:chExt cx="1180" cy="318"/>
            </a:xfrm>
          </p:grpSpPr>
          <p:sp>
            <p:nvSpPr>
              <p:cNvPr id="57384" name="Line 29"/>
              <p:cNvSpPr>
                <a:spLocks noChangeShapeType="1"/>
              </p:cNvSpPr>
              <p:nvPr/>
            </p:nvSpPr>
            <p:spPr bwMode="auto">
              <a:xfrm>
                <a:off x="4649" y="315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85" name="Line 42"/>
              <p:cNvSpPr>
                <a:spLocks noChangeShapeType="1"/>
              </p:cNvSpPr>
              <p:nvPr/>
            </p:nvSpPr>
            <p:spPr bwMode="auto">
              <a:xfrm>
                <a:off x="4649" y="3294"/>
                <a:ext cx="454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386" name="Line 43"/>
              <p:cNvSpPr>
                <a:spLocks noChangeShapeType="1"/>
              </p:cNvSpPr>
              <p:nvPr/>
            </p:nvSpPr>
            <p:spPr bwMode="auto">
              <a:xfrm flipH="1">
                <a:off x="3923" y="3294"/>
                <a:ext cx="726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7380" name="Line 45"/>
            <p:cNvSpPr>
              <a:spLocks noChangeShapeType="1"/>
            </p:cNvSpPr>
            <p:nvPr/>
          </p:nvSpPr>
          <p:spPr bwMode="auto">
            <a:xfrm flipH="1">
              <a:off x="2064" y="3521"/>
              <a:ext cx="58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81" name="Line 46"/>
            <p:cNvSpPr>
              <a:spLocks noChangeShapeType="1"/>
            </p:cNvSpPr>
            <p:nvPr/>
          </p:nvSpPr>
          <p:spPr bwMode="auto">
            <a:xfrm>
              <a:off x="1791" y="3249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82" name="Line 47"/>
            <p:cNvSpPr>
              <a:spLocks noChangeShapeType="1"/>
            </p:cNvSpPr>
            <p:nvPr/>
          </p:nvSpPr>
          <p:spPr bwMode="auto">
            <a:xfrm>
              <a:off x="612" y="3203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83" name="Line 48"/>
            <p:cNvSpPr>
              <a:spLocks noChangeShapeType="1"/>
            </p:cNvSpPr>
            <p:nvPr/>
          </p:nvSpPr>
          <p:spPr bwMode="auto">
            <a:xfrm>
              <a:off x="4649" y="243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1913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Распад ГАГ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252538" y="1527175"/>
            <a:ext cx="3032125" cy="822325"/>
            <a:chOff x="789" y="962"/>
            <a:chExt cx="1910" cy="518"/>
          </a:xfrm>
        </p:grpSpPr>
        <p:sp>
          <p:nvSpPr>
            <p:cNvPr id="58394" name="Text Box 13"/>
            <p:cNvSpPr txBox="1">
              <a:spLocks noChangeArrowheads="1"/>
            </p:cNvSpPr>
            <p:nvPr/>
          </p:nvSpPr>
          <p:spPr bwMode="auto">
            <a:xfrm>
              <a:off x="789" y="962"/>
              <a:ext cx="1401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Гиалуронидаза</a:t>
              </a:r>
            </a:p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(микробов)</a:t>
              </a:r>
            </a:p>
          </p:txBody>
        </p:sp>
        <p:sp>
          <p:nvSpPr>
            <p:cNvPr id="58395" name="Line 14"/>
            <p:cNvSpPr>
              <a:spLocks noChangeShapeType="1"/>
            </p:cNvSpPr>
            <p:nvPr/>
          </p:nvSpPr>
          <p:spPr bwMode="auto">
            <a:xfrm>
              <a:off x="2154" y="1117"/>
              <a:ext cx="5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4500563" y="1519238"/>
            <a:ext cx="3473450" cy="822325"/>
            <a:chOff x="2835" y="957"/>
            <a:chExt cx="2188" cy="518"/>
          </a:xfrm>
        </p:grpSpPr>
        <p:sp>
          <p:nvSpPr>
            <p:cNvPr id="58392" name="Text Box 12"/>
            <p:cNvSpPr txBox="1">
              <a:spLocks noChangeArrowheads="1"/>
            </p:cNvSpPr>
            <p:nvPr/>
          </p:nvSpPr>
          <p:spPr bwMode="auto">
            <a:xfrm>
              <a:off x="3344" y="957"/>
              <a:ext cx="1679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l-GR" altLang="ru-RU" sz="2400" b="1">
                  <a:latin typeface="Garamond" pitchFamily="18" charset="0"/>
                </a:rPr>
                <a:t>β</a:t>
              </a:r>
              <a:r>
                <a:rPr lang="ru-RU" altLang="ru-RU" sz="2400" b="1">
                  <a:latin typeface="Garamond" pitchFamily="18" charset="0"/>
                </a:rPr>
                <a:t>-глюкоуронидаза</a:t>
              </a:r>
            </a:p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(лизосом)</a:t>
              </a:r>
              <a:endParaRPr lang="el-GR" altLang="ru-RU" sz="2400" b="1">
                <a:latin typeface="Garamond" pitchFamily="18" charset="0"/>
              </a:endParaRPr>
            </a:p>
          </p:txBody>
        </p:sp>
        <p:sp>
          <p:nvSpPr>
            <p:cNvPr id="58393" name="Line 15"/>
            <p:cNvSpPr>
              <a:spLocks noChangeShapeType="1"/>
            </p:cNvSpPr>
            <p:nvPr/>
          </p:nvSpPr>
          <p:spPr bwMode="auto">
            <a:xfrm flipH="1">
              <a:off x="2835" y="1117"/>
              <a:ext cx="5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350838" y="981075"/>
            <a:ext cx="8043862" cy="2771775"/>
            <a:chOff x="258" y="618"/>
            <a:chExt cx="5067" cy="1746"/>
          </a:xfrm>
        </p:grpSpPr>
        <p:sp>
          <p:nvSpPr>
            <p:cNvPr id="58384" name="Text Box 5"/>
            <p:cNvSpPr txBox="1">
              <a:spLocks noChangeArrowheads="1"/>
            </p:cNvSpPr>
            <p:nvPr/>
          </p:nvSpPr>
          <p:spPr bwMode="auto">
            <a:xfrm>
              <a:off x="2562" y="647"/>
              <a:ext cx="4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2400" b="1">
                  <a:latin typeface="Garamond" pitchFamily="18" charset="0"/>
                </a:rPr>
                <a:t>ГАГ</a:t>
              </a:r>
            </a:p>
          </p:txBody>
        </p:sp>
        <p:sp>
          <p:nvSpPr>
            <p:cNvPr id="58385" name="Line 6"/>
            <p:cNvSpPr>
              <a:spLocks noChangeShapeType="1"/>
            </p:cNvSpPr>
            <p:nvPr/>
          </p:nvSpPr>
          <p:spPr bwMode="auto">
            <a:xfrm flipH="1">
              <a:off x="2789" y="935"/>
              <a:ext cx="0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86" name="Line 7"/>
            <p:cNvSpPr>
              <a:spLocks noChangeShapeType="1"/>
            </p:cNvSpPr>
            <p:nvPr/>
          </p:nvSpPr>
          <p:spPr bwMode="auto">
            <a:xfrm>
              <a:off x="2789" y="1570"/>
              <a:ext cx="72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87" name="Line 8"/>
            <p:cNvSpPr>
              <a:spLocks noChangeShapeType="1"/>
            </p:cNvSpPr>
            <p:nvPr/>
          </p:nvSpPr>
          <p:spPr bwMode="auto">
            <a:xfrm flipH="1">
              <a:off x="2018" y="1570"/>
              <a:ext cx="77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88" name="Line 9"/>
            <p:cNvSpPr>
              <a:spLocks noChangeShapeType="1"/>
            </p:cNvSpPr>
            <p:nvPr/>
          </p:nvSpPr>
          <p:spPr bwMode="auto">
            <a:xfrm>
              <a:off x="3016" y="799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89" name="Text Box 10"/>
            <p:cNvSpPr txBox="1">
              <a:spLocks noChangeArrowheads="1"/>
            </p:cNvSpPr>
            <p:nvPr/>
          </p:nvSpPr>
          <p:spPr bwMode="auto">
            <a:xfrm>
              <a:off x="3276" y="618"/>
              <a:ext cx="13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2400" b="1">
                  <a:latin typeface="Garamond" pitchFamily="18" charset="0"/>
                </a:rPr>
                <a:t>Почки (моча)</a:t>
              </a:r>
            </a:p>
          </p:txBody>
        </p:sp>
        <p:sp>
          <p:nvSpPr>
            <p:cNvPr id="58390" name="Text Box 16"/>
            <p:cNvSpPr txBox="1">
              <a:spLocks noChangeArrowheads="1"/>
            </p:cNvSpPr>
            <p:nvPr/>
          </p:nvSpPr>
          <p:spPr bwMode="auto">
            <a:xfrm>
              <a:off x="3453" y="1661"/>
              <a:ext cx="1872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Ацетилглюкозоамин</a:t>
              </a:r>
            </a:p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(АГА)</a:t>
              </a:r>
            </a:p>
          </p:txBody>
        </p:sp>
        <p:sp>
          <p:nvSpPr>
            <p:cNvPr id="58391" name="Text Box 17"/>
            <p:cNvSpPr txBox="1">
              <a:spLocks noChangeArrowheads="1"/>
            </p:cNvSpPr>
            <p:nvPr/>
          </p:nvSpPr>
          <p:spPr bwMode="auto">
            <a:xfrm>
              <a:off x="258" y="1616"/>
              <a:ext cx="1925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Уроновые кислоты</a:t>
              </a:r>
            </a:p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(глюкуроновые и </a:t>
              </a:r>
            </a:p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идуроновые кислоты</a:t>
              </a:r>
            </a:p>
          </p:txBody>
        </p:sp>
      </p:grp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239713" y="3716338"/>
            <a:ext cx="4019550" cy="2514600"/>
            <a:chOff x="151" y="2341"/>
            <a:chExt cx="2532" cy="1584"/>
          </a:xfrm>
        </p:grpSpPr>
        <p:sp>
          <p:nvSpPr>
            <p:cNvPr id="58380" name="Text Box 18"/>
            <p:cNvSpPr txBox="1">
              <a:spLocks noChangeArrowheads="1"/>
            </p:cNvSpPr>
            <p:nvPr/>
          </p:nvSpPr>
          <p:spPr bwMode="auto">
            <a:xfrm>
              <a:off x="151" y="3407"/>
              <a:ext cx="114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Включение </a:t>
              </a:r>
            </a:p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в биосинтез</a:t>
              </a:r>
            </a:p>
          </p:txBody>
        </p:sp>
        <p:sp>
          <p:nvSpPr>
            <p:cNvPr id="58381" name="Text Box 19"/>
            <p:cNvSpPr txBox="1">
              <a:spLocks noChangeArrowheads="1"/>
            </p:cNvSpPr>
            <p:nvPr/>
          </p:nvSpPr>
          <p:spPr bwMode="auto">
            <a:xfrm>
              <a:off x="1381" y="3407"/>
              <a:ext cx="1302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Окисление до</a:t>
              </a:r>
            </a:p>
            <a:p>
              <a:pPr algn="ctr" eaLnBrk="1" hangingPunct="1"/>
              <a:r>
                <a:rPr lang="ru-RU" altLang="ru-RU" sz="2400" b="1">
                  <a:latin typeface="Garamond" pitchFamily="18" charset="0"/>
                </a:rPr>
                <a:t>СО</a:t>
              </a:r>
              <a:r>
                <a:rPr lang="ru-RU" altLang="ru-RU" sz="2400" b="1" baseline="-25000">
                  <a:latin typeface="Garamond" pitchFamily="18" charset="0"/>
                </a:rPr>
                <a:t>2</a:t>
              </a:r>
              <a:r>
                <a:rPr lang="ru-RU" altLang="ru-RU" sz="2400" b="1">
                  <a:latin typeface="Garamond" pitchFamily="18" charset="0"/>
                </a:rPr>
                <a:t> и Н</a:t>
              </a:r>
              <a:r>
                <a:rPr lang="ru-RU" altLang="ru-RU" sz="2400" b="1" baseline="-25000">
                  <a:latin typeface="Garamond" pitchFamily="18" charset="0"/>
                </a:rPr>
                <a:t>2</a:t>
              </a:r>
              <a:r>
                <a:rPr lang="ru-RU" altLang="ru-RU" sz="2400" b="1">
                  <a:latin typeface="Garamond" pitchFamily="18" charset="0"/>
                </a:rPr>
                <a:t>О</a:t>
              </a:r>
            </a:p>
          </p:txBody>
        </p:sp>
        <p:sp>
          <p:nvSpPr>
            <p:cNvPr id="58382" name="Line 31"/>
            <p:cNvSpPr>
              <a:spLocks noChangeShapeType="1"/>
            </p:cNvSpPr>
            <p:nvPr/>
          </p:nvSpPr>
          <p:spPr bwMode="auto">
            <a:xfrm flipH="1">
              <a:off x="703" y="2341"/>
              <a:ext cx="499" cy="10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83" name="Line 32"/>
            <p:cNvSpPr>
              <a:spLocks noChangeShapeType="1"/>
            </p:cNvSpPr>
            <p:nvPr/>
          </p:nvSpPr>
          <p:spPr bwMode="auto">
            <a:xfrm>
              <a:off x="1247" y="2341"/>
              <a:ext cx="590" cy="10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4511675" y="3429000"/>
            <a:ext cx="4330700" cy="3189288"/>
            <a:chOff x="2842" y="2160"/>
            <a:chExt cx="2728" cy="2009"/>
          </a:xfrm>
        </p:grpSpPr>
        <p:sp>
          <p:nvSpPr>
            <p:cNvPr id="58376" name="Text Box 20"/>
            <p:cNvSpPr txBox="1">
              <a:spLocks noChangeArrowheads="1"/>
            </p:cNvSpPr>
            <p:nvPr/>
          </p:nvSpPr>
          <p:spPr bwMode="auto">
            <a:xfrm>
              <a:off x="2842" y="3402"/>
              <a:ext cx="127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1">
                  <a:latin typeface="Arial Cyr" charset="-52"/>
                </a:rPr>
                <a:t>Включение </a:t>
              </a:r>
            </a:p>
            <a:p>
              <a:pPr algn="ctr" eaLnBrk="1" hangingPunct="1"/>
              <a:r>
                <a:rPr lang="ru-RU" altLang="ru-RU" sz="2400" b="1">
                  <a:latin typeface="Arial Cyr" charset="-52"/>
                </a:rPr>
                <a:t>в биосинтез</a:t>
              </a:r>
            </a:p>
          </p:txBody>
        </p:sp>
        <p:sp>
          <p:nvSpPr>
            <p:cNvPr id="58377" name="Text Box 21"/>
            <p:cNvSpPr txBox="1">
              <a:spLocks noChangeArrowheads="1"/>
            </p:cNvSpPr>
            <p:nvPr/>
          </p:nvSpPr>
          <p:spPr bwMode="auto">
            <a:xfrm>
              <a:off x="4094" y="3421"/>
              <a:ext cx="1476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1">
                  <a:latin typeface="Arial Cyr" charset="-52"/>
                </a:rPr>
                <a:t>Окисление до</a:t>
              </a:r>
              <a:endParaRPr lang="ru-RU" altLang="ru-RU" sz="2400" b="1">
                <a:latin typeface="Garamond" pitchFamily="18" charset="0"/>
              </a:endParaRPr>
            </a:p>
            <a:p>
              <a:pPr algn="ctr" eaLnBrk="1" hangingPunct="1"/>
              <a:r>
                <a:rPr lang="ru-RU" altLang="ru-RU" sz="2400" b="1">
                  <a:latin typeface="Arial Cyr" charset="-52"/>
                </a:rPr>
                <a:t>СО</a:t>
              </a:r>
              <a:r>
                <a:rPr lang="ru-RU" altLang="ru-RU" sz="2400" b="1" baseline="-25000">
                  <a:latin typeface="Garamond" pitchFamily="18" charset="0"/>
                </a:rPr>
                <a:t>2</a:t>
              </a:r>
              <a:r>
                <a:rPr lang="en-US" altLang="ru-RU" sz="2400" b="1" baseline="-25000">
                  <a:latin typeface="Garamond" pitchFamily="18" charset="0"/>
                </a:rPr>
                <a:t> </a:t>
              </a:r>
              <a:r>
                <a:rPr lang="ru-RU" altLang="ru-RU" sz="2400" b="1">
                  <a:latin typeface="Garamond" pitchFamily="18" charset="0"/>
                </a:rPr>
                <a:t>, </a:t>
              </a:r>
              <a:r>
                <a:rPr lang="ru-RU" altLang="ru-RU" sz="2400" b="1">
                  <a:latin typeface="Arial Cyr" charset="-52"/>
                </a:rPr>
                <a:t>Н</a:t>
              </a:r>
              <a:r>
                <a:rPr lang="ru-RU" altLang="ru-RU" sz="2400" b="1" baseline="-25000">
                  <a:latin typeface="Garamond" pitchFamily="18" charset="0"/>
                </a:rPr>
                <a:t>2</a:t>
              </a:r>
              <a:r>
                <a:rPr lang="ru-RU" altLang="ru-RU" sz="2400" b="1">
                  <a:latin typeface="Arial Cyr" charset="-52"/>
                </a:rPr>
                <a:t>О</a:t>
              </a:r>
              <a:r>
                <a:rPr lang="en-US" altLang="ru-RU" sz="2400" b="1">
                  <a:latin typeface="Garamond" pitchFamily="18" charset="0"/>
                </a:rPr>
                <a:t> </a:t>
              </a:r>
              <a:r>
                <a:rPr lang="ru-RU" altLang="ru-RU" sz="2400" b="1">
                  <a:latin typeface="Garamond" pitchFamily="18" charset="0"/>
                </a:rPr>
                <a:t>,</a:t>
              </a:r>
              <a:r>
                <a:rPr lang="en-US" altLang="ru-RU" sz="2400" b="1">
                  <a:latin typeface="Garamond" pitchFamily="18" charset="0"/>
                </a:rPr>
                <a:t> NH</a:t>
              </a:r>
              <a:r>
                <a:rPr lang="en-US" altLang="ru-RU" sz="2400" b="1" baseline="-25000">
                  <a:latin typeface="Garamond" pitchFamily="18" charset="0"/>
                </a:rPr>
                <a:t>3</a:t>
              </a:r>
              <a:endParaRPr lang="en-US" altLang="ru-RU" sz="2400" b="1">
                <a:latin typeface="Garamond" pitchFamily="18" charset="0"/>
              </a:endParaRPr>
            </a:p>
            <a:p>
              <a:pPr algn="ctr" eaLnBrk="1" hangingPunct="1"/>
              <a:r>
                <a:rPr lang="en-US" altLang="ru-RU" sz="2400" b="1">
                  <a:latin typeface="Garamond" pitchFamily="18" charset="0"/>
                </a:rPr>
                <a:t>HSO</a:t>
              </a:r>
              <a:r>
                <a:rPr lang="en-US" altLang="ru-RU" sz="2400" b="1" baseline="-25000">
                  <a:latin typeface="Garamond" pitchFamily="18" charset="0"/>
                </a:rPr>
                <a:t>4</a:t>
              </a:r>
              <a:r>
                <a:rPr lang="en-US" altLang="ru-RU" sz="2400" b="1" baseline="46000">
                  <a:latin typeface="Garamond" pitchFamily="18" charset="0"/>
                  <a:sym typeface="Symbol" pitchFamily="18" charset="2"/>
                </a:rPr>
                <a:t></a:t>
              </a:r>
            </a:p>
          </p:txBody>
        </p:sp>
        <p:sp>
          <p:nvSpPr>
            <p:cNvPr id="58378" name="Line 33"/>
            <p:cNvSpPr>
              <a:spLocks noChangeShapeType="1"/>
            </p:cNvSpPr>
            <p:nvPr/>
          </p:nvSpPr>
          <p:spPr bwMode="auto">
            <a:xfrm flipH="1">
              <a:off x="3651" y="2160"/>
              <a:ext cx="681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79" name="Line 34"/>
            <p:cNvSpPr>
              <a:spLocks noChangeShapeType="1"/>
            </p:cNvSpPr>
            <p:nvPr/>
          </p:nvSpPr>
          <p:spPr bwMode="auto">
            <a:xfrm>
              <a:off x="4422" y="2160"/>
              <a:ext cx="590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440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0113" y="836613"/>
            <a:ext cx="7272337" cy="5289550"/>
          </a:xfrm>
        </p:spPr>
        <p:txBody>
          <a:bodyPr/>
          <a:lstStyle/>
          <a:p>
            <a:pPr algn="just" eaLnBrk="1" hangingPunct="1"/>
            <a:r>
              <a:rPr lang="ru-RU" altLang="ru-RU" b="1" smtClean="0"/>
              <a:t>Протеогликаны - белки  промежуточного  вещества</a:t>
            </a:r>
          </a:p>
          <a:p>
            <a:pPr algn="just" eaLnBrk="1" hangingPunct="1"/>
            <a:r>
              <a:rPr lang="ru-RU" altLang="ru-RU" b="1" u="sng" smtClean="0"/>
              <a:t> состав  </a:t>
            </a:r>
          </a:p>
          <a:p>
            <a:pPr algn="just" eaLnBrk="1" hangingPunct="1"/>
            <a:r>
              <a:rPr lang="ru-RU" altLang="ru-RU" b="1" smtClean="0"/>
              <a:t>гликозоаминогликаны (ГАГ-95%) и белки - альбумины и глобулины (5%)</a:t>
            </a:r>
          </a:p>
        </p:txBody>
      </p:sp>
    </p:spTree>
    <p:extLst>
      <p:ext uri="{BB962C8B-B14F-4D97-AF65-F5344CB8AC3E}">
        <p14:creationId xmlns:p14="http://schemas.microsoft.com/office/powerpoint/2010/main" val="111176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" y="274638"/>
            <a:ext cx="8686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>
                <a:solidFill>
                  <a:schemeClr val="accent2"/>
                </a:solidFill>
              </a:rPr>
              <a:t>Заболевания соединительной ткани (Коллагенозы)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800" smtClean="0"/>
              <a:t> </a:t>
            </a:r>
            <a:endParaRPr lang="ru-RU" altLang="ru-RU" sz="2800" b="1" smtClean="0"/>
          </a:p>
          <a:p>
            <a:pPr eaLnBrk="1" hangingPunct="1"/>
            <a:r>
              <a:rPr lang="ru-RU" altLang="ru-RU" sz="2800" b="1" smtClean="0"/>
              <a:t>Системная красная волчанка (СКВ).</a:t>
            </a:r>
          </a:p>
          <a:p>
            <a:pPr eaLnBrk="1" hangingPunct="1"/>
            <a:r>
              <a:rPr lang="ru-RU" altLang="ru-RU" sz="2800" b="1" smtClean="0"/>
              <a:t>Системная склеродермия.</a:t>
            </a:r>
          </a:p>
          <a:p>
            <a:pPr eaLnBrk="1" hangingPunct="1"/>
            <a:r>
              <a:rPr lang="ru-RU" altLang="ru-RU" sz="2800" b="1" smtClean="0"/>
              <a:t>Дерматомиозиты.</a:t>
            </a:r>
          </a:p>
          <a:p>
            <a:pPr eaLnBrk="1" hangingPunct="1"/>
            <a:r>
              <a:rPr lang="ru-RU" altLang="ru-RU" sz="2800" b="1" smtClean="0"/>
              <a:t>Болезнь Шегрена.</a:t>
            </a:r>
          </a:p>
          <a:p>
            <a:pPr eaLnBrk="1" hangingPunct="1"/>
            <a:r>
              <a:rPr lang="ru-RU" altLang="ru-RU" sz="2800" b="1" smtClean="0"/>
              <a:t>Синдром Рейтера.</a:t>
            </a:r>
          </a:p>
          <a:p>
            <a:pPr eaLnBrk="1" hangingPunct="1"/>
            <a:r>
              <a:rPr lang="ru-RU" altLang="ru-RU" sz="2800" b="1" smtClean="0"/>
              <a:t>Ревматизм.</a:t>
            </a:r>
            <a:endParaRPr lang="ru-RU" altLang="ru-RU" sz="2800" b="1" i="1" u="sng" smtClean="0"/>
          </a:p>
          <a:p>
            <a:pPr eaLnBrk="1" hangingPunct="1">
              <a:buFontTx/>
              <a:buNone/>
            </a:pPr>
            <a:r>
              <a:rPr lang="ru-RU" altLang="ru-RU" sz="2800" b="1" i="1" smtClean="0"/>
              <a:t>   </a:t>
            </a:r>
            <a:r>
              <a:rPr lang="ru-RU" altLang="ru-RU" sz="2800" b="1" i="1" u="sng" smtClean="0"/>
              <a:t>Общее название</a:t>
            </a:r>
            <a:r>
              <a:rPr lang="ru-RU" altLang="ru-RU" sz="2800" b="1" smtClean="0"/>
              <a:t>- ревматические болезни (РБ).</a:t>
            </a:r>
          </a:p>
        </p:txBody>
      </p:sp>
    </p:spTree>
    <p:extLst>
      <p:ext uri="{BB962C8B-B14F-4D97-AF65-F5344CB8AC3E}">
        <p14:creationId xmlns:p14="http://schemas.microsoft.com/office/powerpoint/2010/main" val="23664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31825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b="1" smtClean="0"/>
              <a:t> </a:t>
            </a:r>
            <a:r>
              <a:rPr lang="ru-RU" altLang="ru-RU" b="1" u="sng" smtClean="0"/>
              <a:t>Наследственные болезни</a:t>
            </a:r>
            <a:r>
              <a:rPr lang="ru-RU" altLang="ru-RU" b="1" smtClean="0"/>
              <a:t> </a:t>
            </a:r>
          </a:p>
          <a:p>
            <a:pPr eaLnBrk="1" hangingPunct="1">
              <a:buFontTx/>
              <a:buNone/>
            </a:pPr>
            <a:r>
              <a:rPr lang="ru-RU" altLang="ru-RU" b="1" smtClean="0"/>
              <a:t>соединительной ткани - «лизосомные болезни» - энзимопатии лизосомных ферментов, ответственных за  распад гликозоамингликанов (ГАГ)  соединительной  ткани. </a:t>
            </a:r>
          </a:p>
        </p:txBody>
      </p:sp>
    </p:spTree>
    <p:extLst>
      <p:ext uri="{BB962C8B-B14F-4D97-AF65-F5344CB8AC3E}">
        <p14:creationId xmlns:p14="http://schemas.microsoft.com/office/powerpoint/2010/main" val="284613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899" name="Group 219"/>
          <p:cNvGraphicFramePr>
            <a:graphicFrameLocks noGrp="1"/>
          </p:cNvGraphicFramePr>
          <p:nvPr/>
        </p:nvGraphicFramePr>
        <p:xfrm>
          <a:off x="684213" y="1219200"/>
          <a:ext cx="8135937" cy="2987674"/>
        </p:xfrm>
        <a:graphic>
          <a:graphicData uri="http://schemas.openxmlformats.org/drawingml/2006/table">
            <a:tbl>
              <a:tblPr/>
              <a:tblGrid>
                <a:gridCol w="2627312"/>
                <a:gridCol w="2252663"/>
                <a:gridCol w="3255962"/>
              </a:tblGrid>
              <a:tr h="3963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Болезнь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Дефект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Последствия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18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Несовершенный      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остеогенез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проколлаген-а-1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проколлаген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сниж. Колл. Типа I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I тип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а-2(I)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аномалия фибрилл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II тип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а-1(I)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нестаб. 3я спираль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2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III тип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а-2(I) и а-1(I)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сниж.раств. Прок.I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18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Синдром Марфана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проколлаген а-2(I)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нар.обр.попер.сшивок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30" marB="4573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9664" name="Text Box 209"/>
          <p:cNvSpPr txBox="1">
            <a:spLocks noChangeArrowheads="1"/>
          </p:cNvSpPr>
          <p:nvPr/>
        </p:nvSpPr>
        <p:spPr bwMode="auto">
          <a:xfrm>
            <a:off x="647700" y="476250"/>
            <a:ext cx="849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ru-RU" altLang="ru-RU" sz="2400">
              <a:latin typeface="Garamond" pitchFamily="18" charset="0"/>
            </a:endParaRPr>
          </a:p>
        </p:txBody>
      </p:sp>
      <p:sp>
        <p:nvSpPr>
          <p:cNvPr id="69665" name="Text Box 211"/>
          <p:cNvSpPr txBox="1">
            <a:spLocks noChangeArrowheads="1"/>
          </p:cNvSpPr>
          <p:nvPr/>
        </p:nvSpPr>
        <p:spPr bwMode="auto">
          <a:xfrm>
            <a:off x="1776413" y="404813"/>
            <a:ext cx="56038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3200" b="1">
                <a:solidFill>
                  <a:schemeClr val="accent2"/>
                </a:solidFill>
                <a:latin typeface="Garamond" pitchFamily="18" charset="0"/>
              </a:rPr>
              <a:t>Наследственные коллагенозы</a:t>
            </a:r>
          </a:p>
        </p:txBody>
      </p:sp>
    </p:spTree>
    <p:extLst>
      <p:ext uri="{BB962C8B-B14F-4D97-AF65-F5344CB8AC3E}">
        <p14:creationId xmlns:p14="http://schemas.microsoft.com/office/powerpoint/2010/main" val="345406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 smtClean="0">
                <a:solidFill>
                  <a:schemeClr val="accent2"/>
                </a:solidFill>
              </a:rPr>
              <a:t>Функция межклеточного матрикса</a:t>
            </a:r>
            <a:endParaRPr lang="ru-RU" altLang="ru-RU" sz="3200" dirty="0" smtClean="0">
              <a:solidFill>
                <a:schemeClr val="accent2"/>
              </a:solidFill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684213" y="1052513"/>
            <a:ext cx="8208962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ru-RU" altLang="ru-RU" sz="2400"/>
              <a:t>образует каркас органов и тканей;</a:t>
            </a:r>
          </a:p>
          <a:p>
            <a:pPr eaLnBrk="1" hangingPunct="1">
              <a:buFontTx/>
              <a:buAutoNum type="arabicPeriod"/>
            </a:pPr>
            <a:r>
              <a:rPr lang="ru-RU" altLang="ru-RU" sz="2400"/>
              <a:t>является универсальным «биологическим» клеем;</a:t>
            </a:r>
          </a:p>
          <a:p>
            <a:pPr eaLnBrk="1" hangingPunct="1">
              <a:buFontTx/>
              <a:buAutoNum type="arabicPeriod"/>
            </a:pPr>
            <a:r>
              <a:rPr lang="ru-RU" altLang="ru-RU" sz="2400"/>
              <a:t>участвует в регуляции водно-солевого обмена;</a:t>
            </a:r>
          </a:p>
          <a:p>
            <a:pPr eaLnBrk="1" hangingPunct="1">
              <a:buFontTx/>
              <a:buAutoNum type="arabicPeriod"/>
            </a:pPr>
            <a:r>
              <a:rPr lang="ru-RU" altLang="ru-RU" sz="2400"/>
              <a:t>образует высокоспециализированные структуры (кости, зубы, хрящи, сухожилия, базальные мембраны). </a:t>
            </a:r>
          </a:p>
          <a:p>
            <a:pPr eaLnBrk="1" hangingPunct="1">
              <a:buFontTx/>
              <a:buAutoNum type="arabicPeriod"/>
            </a:pPr>
            <a:r>
              <a:rPr lang="ru-RU" altLang="ru-RU" sz="2400"/>
              <a:t>окружая клетки, влияет на их прикрепление, развитие, пролиферацию, организацию и метаболизм.</a:t>
            </a:r>
          </a:p>
        </p:txBody>
      </p:sp>
    </p:spTree>
    <p:extLst>
      <p:ext uri="{BB962C8B-B14F-4D97-AF65-F5344CB8AC3E}">
        <p14:creationId xmlns:p14="http://schemas.microsoft.com/office/powerpoint/2010/main" val="209575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ru-RU" altLang="ru-RU" b="1" smtClean="0">
                <a:solidFill>
                  <a:schemeClr val="accent2"/>
                </a:solidFill>
              </a:rPr>
              <a:t>Хондропротекторы</a:t>
            </a:r>
          </a:p>
        </p:txBody>
      </p:sp>
      <p:sp>
        <p:nvSpPr>
          <p:cNvPr id="7577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5780" name="Picture 2" descr="http://novosti.mif-ua.com/frmtext/NMIF/19(227)2007/mir/14/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80645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82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ъект 2"/>
          <p:cNvSpPr>
            <a:spLocks noGrp="1"/>
          </p:cNvSpPr>
          <p:nvPr>
            <p:ph idx="1"/>
          </p:nvPr>
        </p:nvSpPr>
        <p:spPr>
          <a:xfrm>
            <a:off x="323850" y="260350"/>
            <a:ext cx="8640763" cy="3313113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mtClean="0"/>
              <a:t>1. препараты, содержащие хондроитинсульфат. Участвует в образовании основного вещества соединительной ткани. Из хрящей крупного рогатого скота получают хондропротектор </a:t>
            </a:r>
            <a:r>
              <a:rPr lang="ru-RU" altLang="ru-RU" b="1" smtClean="0">
                <a:solidFill>
                  <a:schemeClr val="accent2"/>
                </a:solidFill>
              </a:rPr>
              <a:t>хонсурид</a:t>
            </a:r>
            <a:r>
              <a:rPr lang="ru-RU" altLang="ru-RU" smtClean="0"/>
              <a:t> </a:t>
            </a:r>
          </a:p>
          <a:p>
            <a:endParaRPr lang="ru-RU" altLang="ru-RU" smtClean="0"/>
          </a:p>
          <a:p>
            <a:endParaRPr lang="ru-RU" altLang="ru-RU" smtClean="0"/>
          </a:p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7504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ъект 2"/>
          <p:cNvSpPr>
            <a:spLocks noGrp="1"/>
          </p:cNvSpPr>
          <p:nvPr>
            <p:ph idx="1"/>
          </p:nvPr>
        </p:nvSpPr>
        <p:spPr>
          <a:xfrm>
            <a:off x="323850" y="476250"/>
            <a:ext cx="8229600" cy="1757363"/>
          </a:xfrm>
        </p:spPr>
        <p:txBody>
          <a:bodyPr/>
          <a:lstStyle/>
          <a:p>
            <a:pPr>
              <a:buFontTx/>
              <a:buNone/>
            </a:pPr>
            <a:r>
              <a:rPr lang="ru-RU" altLang="ru-RU" smtClean="0"/>
              <a:t>2. хондропротекторы - экстракты хрящей и костного мозга молодых животных </a:t>
            </a:r>
            <a:r>
              <a:rPr lang="ru-RU" altLang="ru-RU" b="1" smtClean="0">
                <a:solidFill>
                  <a:schemeClr val="accent2"/>
                </a:solidFill>
              </a:rPr>
              <a:t>румалон</a:t>
            </a:r>
          </a:p>
        </p:txBody>
      </p:sp>
      <p:sp>
        <p:nvSpPr>
          <p:cNvPr id="77827" name="Объект 2"/>
          <p:cNvSpPr>
            <a:spLocks/>
          </p:cNvSpPr>
          <p:nvPr/>
        </p:nvSpPr>
        <p:spPr bwMode="auto">
          <a:xfrm>
            <a:off x="323850" y="2420938"/>
            <a:ext cx="882015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ru-RU" altLang="ru-RU" sz="3200"/>
              <a:t>3.  </a:t>
            </a:r>
            <a:r>
              <a:rPr lang="ru-RU" altLang="ru-RU" sz="3200" b="1">
                <a:solidFill>
                  <a:schemeClr val="accent2"/>
                </a:solidFill>
              </a:rPr>
              <a:t>артепарон</a:t>
            </a:r>
            <a:r>
              <a:rPr lang="ru-RU" altLang="ru-RU" sz="3200"/>
              <a:t> (мукополисахаридный полиэфир серной кислоты), который по структуре и действию сходен с хондроитинсерной кислотой. </a:t>
            </a:r>
          </a:p>
        </p:txBody>
      </p:sp>
    </p:spTree>
    <p:extLst>
      <p:ext uri="{BB962C8B-B14F-4D97-AF65-F5344CB8AC3E}">
        <p14:creationId xmlns:p14="http://schemas.microsoft.com/office/powerpoint/2010/main" val="168316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home\Desktop\Стоматология\slide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419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ome\Desktop\Стоматология\depositphotos_78599134-stock-illustration-illustration-of-cartilage-tiss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4643438" cy="4071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ФУНКЦИИ ХРЯЩЕВОЙ ТКАНИ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143240" y="1285860"/>
          <a:ext cx="6000760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52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85818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 ХРЯЩЕВОЙ ТКАНИ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5143536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AutoNum type="arabicPeriod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Клетки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до 10%</a:t>
            </a: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Межклеточное вещество (матрикс)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до 90% массы хрящевой ткани:</a:t>
            </a:r>
          </a:p>
          <a:p>
            <a:pPr marL="514350" indent="-51435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Волокна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(преимущественно коллаген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типа, но имеются и эластические волокна.</a:t>
            </a:r>
          </a:p>
          <a:p>
            <a:pPr marL="514350" indent="-51435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Аморфное вещество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до 10 – 15% органических веществ (преимущественно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протеогликаны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и 4 – 7% солей.</a:t>
            </a:r>
          </a:p>
          <a:p>
            <a:pPr marL="514350" indent="-51435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Вода.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Составляет 70 – 80% массы хрящевой ткани. Она является амортизатором, способствует эффективному обмену веществ в хряще, переносит ионы, питательные вещества, метаболиты.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97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home\Desktop\Стоматология\slide-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71868" y="5214950"/>
            <a:ext cx="5572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клетки зрелого хряща.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910" y="5643578"/>
            <a:ext cx="878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Округлые, лежат группами,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секрети-руют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матрикс. Низкий метаболизм.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7224" y="0"/>
            <a:ext cx="700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763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497"/>
            <a:ext cx="8786874" cy="22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ТРОФИКА ХРЯЩЕВОЙ ТКАНИ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8707469" cy="1500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14282" y="5143512"/>
            <a:ext cx="8786874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 помощи матрикса осуществляется снабжение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хондроцитов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«питанием», водой, кислородом. При движении хрящ сдавливается, как губка, а неиспользованная тканевая жидкость выдавливается из него. При разгрузке давление в хряще падает, а хрящ расширяется, всасывая в себя свежую, богатую питательными веществами тканевую жидкость.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88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2844" y="4572008"/>
            <a:ext cx="8858312" cy="20717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171" name="Picture 3" descr="C:\Users\home\Desktop\Стоматология\i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357298"/>
            <a:ext cx="4929222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6"/>
          <p:cNvSpPr txBox="1">
            <a:spLocks/>
          </p:cNvSpPr>
          <p:nvPr/>
        </p:nvSpPr>
        <p:spPr>
          <a:xfrm>
            <a:off x="457200" y="274638"/>
            <a:ext cx="8229600" cy="796908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ТРОФИКА ХРЯЩЕВОЙ ТКАНИ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6380" y="1357298"/>
            <a:ext cx="3500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возможно потому, что вода в матриксе хряща связана 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протеогликанами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На схеме показано связывание воды 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протеогликанами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матриксе хряща.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1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63314" cy="954344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ХИМИЧЕСКИЙ СОСТАВ ХРЯЩЕВОЙ ТКАНИ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843808" y="1556792"/>
            <a:ext cx="6059016" cy="1872208"/>
          </a:xfrm>
        </p:spPr>
        <p:txBody>
          <a:bodyPr>
            <a:normAutofit/>
          </a:bodyPr>
          <a:lstStyle/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395536" y="3573016"/>
            <a:ext cx="8291264" cy="3717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88605032"/>
              </p:ext>
            </p:extLst>
          </p:nvPr>
        </p:nvGraphicFramePr>
        <p:xfrm>
          <a:off x="285720" y="1643050"/>
          <a:ext cx="8626710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Заголовок 5"/>
          <p:cNvSpPr txBox="1">
            <a:spLocks/>
          </p:cNvSpPr>
          <p:nvPr/>
        </p:nvSpPr>
        <p:spPr>
          <a:xfrm>
            <a:off x="79309" y="4437112"/>
            <a:ext cx="1872208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7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179388" y="173038"/>
            <a:ext cx="8545512" cy="519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2800" b="1">
                <a:solidFill>
                  <a:schemeClr val="accent2"/>
                </a:solidFill>
              </a:rPr>
              <a:t>Химический состав межклеточного матрикса</a:t>
            </a: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79388" y="947738"/>
            <a:ext cx="8639175" cy="4838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2400"/>
              <a:t>1). </a:t>
            </a:r>
            <a:r>
              <a:rPr lang="ru-RU" altLang="ru-RU" sz="2400" b="1" i="1"/>
              <a:t>Коллагеновые</a:t>
            </a:r>
            <a:r>
              <a:rPr lang="ru-RU" altLang="ru-RU" sz="2400" b="1"/>
              <a:t> </a:t>
            </a:r>
            <a:r>
              <a:rPr lang="ru-RU" altLang="ru-RU" sz="2400"/>
              <a:t>и</a:t>
            </a:r>
            <a:r>
              <a:rPr lang="ru-RU" altLang="ru-RU" sz="2400" b="1"/>
              <a:t> </a:t>
            </a:r>
            <a:r>
              <a:rPr lang="ru-RU" altLang="ru-RU" sz="2400" b="1" i="1"/>
              <a:t>эластиновые волокна</a:t>
            </a:r>
            <a:r>
              <a:rPr lang="ru-RU" altLang="ru-RU" sz="2400"/>
              <a:t>. Они придают ткани механическую прочность, препятствуя ее растяжению; </a:t>
            </a:r>
          </a:p>
          <a:p>
            <a:pPr algn="just"/>
            <a:r>
              <a:rPr lang="ru-RU" altLang="ru-RU" sz="2400"/>
              <a:t>2). </a:t>
            </a:r>
            <a:r>
              <a:rPr lang="ru-RU" altLang="ru-RU" sz="2400" b="1" i="1"/>
              <a:t>аморфное вещество</a:t>
            </a:r>
            <a:r>
              <a:rPr lang="ru-RU" altLang="ru-RU" sz="2400"/>
              <a:t> в виде ГАГ и протеогликанов. Оно удерживает воду и минеральные вещества, препятствует сдавливанию ткани; </a:t>
            </a:r>
          </a:p>
          <a:p>
            <a:pPr algn="just"/>
            <a:r>
              <a:rPr lang="ru-RU" altLang="ru-RU" sz="2400"/>
              <a:t>3). </a:t>
            </a:r>
            <a:r>
              <a:rPr lang="ru-RU" altLang="ru-RU" sz="2400" b="1" i="1"/>
              <a:t>неколлагеновые структурные белки</a:t>
            </a:r>
            <a:r>
              <a:rPr lang="ru-RU" altLang="ru-RU" sz="2400"/>
              <a:t> - фибронектин, ламинин, тенасцин, остеонектин и др. Кроме того, в межклеточном матриксе может присутствовать </a:t>
            </a:r>
          </a:p>
          <a:p>
            <a:pPr algn="just"/>
            <a:r>
              <a:rPr lang="ru-RU" altLang="ru-RU" sz="2400"/>
              <a:t>4).</a:t>
            </a:r>
            <a:r>
              <a:rPr lang="ru-RU" altLang="ru-RU" sz="2400" b="1" i="1"/>
              <a:t> минеральный компонент</a:t>
            </a:r>
            <a:r>
              <a:rPr lang="ru-RU" altLang="ru-RU" sz="2400"/>
              <a:t> - в костях и зубах: гидроксиапатит, фосфаты кальция, магния и т.д. Он придает механическую прочность костям, зубам, создает запас в организме кальция, магния, натрия, фосфора.</a:t>
            </a:r>
          </a:p>
        </p:txBody>
      </p:sp>
    </p:spTree>
    <p:extLst>
      <p:ext uri="{BB962C8B-B14F-4D97-AF65-F5344CB8AC3E}">
        <p14:creationId xmlns:p14="http://schemas.microsoft.com/office/powerpoint/2010/main" val="332301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142851"/>
          <a:ext cx="8858312" cy="6715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749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1214446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ОСОБЫЕ НЕКОЛЛАГЕНОВЫЕ БЕЛКИ ХРЯЩА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303712"/>
              </p:ext>
            </p:extLst>
          </p:nvPr>
        </p:nvGraphicFramePr>
        <p:xfrm>
          <a:off x="287016" y="1571612"/>
          <a:ext cx="8571264" cy="507209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42127"/>
                <a:gridCol w="6829137"/>
              </a:tblGrid>
              <a:tr h="46434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Белок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Отличительные признаки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35212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Хондрокальцин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Са-связывающий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белок.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Синтезируется гипертрофированными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хондробластами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обеспечивает минерализацию хрящевого матрикса.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8966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Gla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-белок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Высокомолекулярный белок. Содержит 84 аминокислотных остатка и 5 остатков 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ɣ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карбоксиглутаминовой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кислоты. Является ингибитором минерализации хрящевой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ткани. Прием препарата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варфарина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нарушает синтез этого белка, что ведет к обызвествлению хрящевого матрикса.</a:t>
                      </a:r>
                      <a:endParaRPr lang="ru-RU" sz="1600" normalizeH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1967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Хондроадерин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Гликопротеин,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богатый лейцином. Контролирует структурную организацию матрикса хряща.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9595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Белок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хряща (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CILP)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Гликопротеин, синтезируемый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хондроцитами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Он участвует в расщеплении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протеогликановых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агрегатов и необходим для поддержания постоянства структуры хрящевой ткани.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14960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Матрилин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- 1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Адгезивный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гликопротеин. В здоровой ткани не обнаруживается. Синтезируется в процессе морфогенеза хряща и гипертрофическими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хондроцитами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При патологии способствует восстановлению структуры хряща, связывая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коллагеновые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волокна с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протеогликановыми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агрегатами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6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501122" cy="1285860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ВЗАИМОСВЯЗЬ БЕЛКОВ В ХРЯЩЕВОЙ ТКАНИ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1643050"/>
            <a:ext cx="5429288" cy="500066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8195" name="Picture 3" descr="C:\Users\home\Desktop\Стоматология\mb4_031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857364"/>
            <a:ext cx="3714776" cy="292895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643570" y="5072074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агрекана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Схема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взаимораспо-ложения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коллагена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агрекана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хрящевой ткани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2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9218" name="Picture 2" descr="C:\Users\home\Desktop\Стоматология\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500042"/>
            <a:ext cx="8643998" cy="715089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ГИСТОГЕНЕЗ ХРЯЩЕВОЙ ТКАНИ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1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7349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44030" cy="500066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БИОХИМИЧЕСКИЕ ПРОЦЕССЫ В ХОНДРОГИСТОГЕНЕЗЕ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26" y="857232"/>
          <a:ext cx="8786874" cy="6000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3500430" y="2786058"/>
            <a:ext cx="1571636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785918" y="3786190"/>
            <a:ext cx="250033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714612" y="6143644"/>
            <a:ext cx="2214578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3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686" y="274638"/>
            <a:ext cx="4329114" cy="1143000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ХРЯЩ КАК ПРЕДШЕСТВЕННИК КОСТИ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952" y="1600200"/>
            <a:ext cx="4896544" cy="49720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Любое костное образование проходит в своем развитии три фазы: </a:t>
            </a:r>
            <a:r>
              <a:rPr lang="ru-RU" dirty="0" err="1" smtClean="0"/>
              <a:t>мезенхимальную</a:t>
            </a:r>
            <a:r>
              <a:rPr lang="ru-RU" dirty="0" smtClean="0"/>
              <a:t>, хрящевую и костную. Обызвествление хряща сложный процесс, до конца не изученный. Физиологическому обызвествлению подвержены точки окостенения, продольные перегородки в нижней гипертрофической зоне зачатка хряща, прилегающий к кости слой суставного хряща. В подверженном обызвествлению хряще образуются пузырьки, заполненные щелочной </a:t>
            </a:r>
            <a:r>
              <a:rPr lang="ru-RU" dirty="0" err="1" smtClean="0"/>
              <a:t>фосфотазой</a:t>
            </a:r>
            <a:r>
              <a:rPr lang="ru-RU" dirty="0" smtClean="0"/>
              <a:t>. Они являются зонами первичной минерализации хряща.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2656"/>
            <a:ext cx="4157554" cy="6167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712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1556792"/>
            <a:ext cx="4078734" cy="46085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Вокруг </a:t>
            </a:r>
            <a:r>
              <a:rPr lang="ru-RU" dirty="0" err="1"/>
              <a:t>хондроцитов</a:t>
            </a:r>
            <a:r>
              <a:rPr lang="ru-RU" dirty="0"/>
              <a:t> повышается концентрация ионов фосфора, что способствует </a:t>
            </a:r>
            <a:r>
              <a:rPr lang="ru-RU" dirty="0" err="1"/>
              <a:t>минерализации.Кроме</a:t>
            </a:r>
            <a:r>
              <a:rPr lang="ru-RU" dirty="0"/>
              <a:t> того увеличенные </a:t>
            </a:r>
            <a:r>
              <a:rPr lang="ru-RU" dirty="0" err="1"/>
              <a:t>хондроциты</a:t>
            </a:r>
            <a:r>
              <a:rPr lang="ru-RU" dirty="0"/>
              <a:t> выделяют в матрикс </a:t>
            </a:r>
            <a:r>
              <a:rPr lang="ru-RU" dirty="0" err="1"/>
              <a:t>хондрокальцин</a:t>
            </a:r>
            <a:r>
              <a:rPr lang="ru-RU" dirty="0"/>
              <a:t>, который связывает кальций</a:t>
            </a:r>
            <a:r>
              <a:rPr lang="ru-RU" dirty="0" smtClean="0"/>
              <a:t>. Для </a:t>
            </a:r>
            <a:r>
              <a:rPr lang="ru-RU" dirty="0" err="1" smtClean="0"/>
              <a:t>оссифицирующихся</a:t>
            </a:r>
            <a:r>
              <a:rPr lang="ru-RU" dirty="0" smtClean="0"/>
              <a:t> областей характерно высокое содержание фосфолипидов, которые стимулируют образование кристаллов </a:t>
            </a:r>
            <a:r>
              <a:rPr lang="ru-RU" dirty="0" err="1" smtClean="0"/>
              <a:t>гидроксиаппатитов</a:t>
            </a:r>
            <a:r>
              <a:rPr lang="ru-RU" dirty="0" smtClean="0"/>
              <a:t> в этих местах. В зонах обызвествления происходит частичная деградация </a:t>
            </a:r>
            <a:r>
              <a:rPr lang="ru-RU" dirty="0" err="1" smtClean="0"/>
              <a:t>протеогликанов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F:\slide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2" y="1772816"/>
            <a:ext cx="445370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ХРЯЩ КАК ПРЕДШЕСТВЕННИК КОСТИ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62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740600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МИНЕРАЛИЗОВАННЫЕ ТКАНИ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1268760"/>
            <a:ext cx="4320480" cy="432048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организме человека различают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4 вида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минерализованных (твёрдых) тканей: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1). кость, 2). цемент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3). дентин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4). эмаль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Первые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три ткани -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мезенхимального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происхождения, а эмаль —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эктодермального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Степень минерализации снижается в последовательности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: эмаль &gt; дентин &gt; цемент &gt; кость.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980728"/>
            <a:ext cx="4041775" cy="639762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Компоненты твердых тканей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47329866"/>
              </p:ext>
            </p:extLst>
          </p:nvPr>
        </p:nvGraphicFramePr>
        <p:xfrm>
          <a:off x="3779912" y="1844824"/>
          <a:ext cx="5040560" cy="428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Объект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4725144"/>
            <a:ext cx="2129087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755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558924-3316-4BA0-B041-088D4D9B31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B2558924-3316-4BA0-B041-088D4D9B31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B2558924-3316-4BA0-B041-088D4D9B31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graphicEl>
                                              <a:dgm id="{B2558924-3316-4BA0-B041-088D4D9B31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5206B1-146C-4A2B-8CF6-B4F3FB964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EE5206B1-146C-4A2B-8CF6-B4F3FB964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graphicEl>
                                              <a:dgm id="{EE5206B1-146C-4A2B-8CF6-B4F3FB964C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dgm id="{EE5206B1-146C-4A2B-8CF6-B4F3FB964C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487A9-C770-425C-BF5D-611BC65B7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graphicEl>
                                              <a:dgm id="{F51487A9-C770-425C-BF5D-611BC65B7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F51487A9-C770-425C-BF5D-611BC65B74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F51487A9-C770-425C-BF5D-611BC65B74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681B5E6-046B-4E4A-9069-D0E541738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F681B5E6-046B-4E4A-9069-D0E541738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graphicEl>
                                              <a:dgm id="{F681B5E6-046B-4E4A-9069-D0E541738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F681B5E6-046B-4E4A-9069-D0E5417384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2844" y="642918"/>
            <a:ext cx="8786874" cy="823886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Содержание основных компонентов в минерализованных тканях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843808" y="1556792"/>
            <a:ext cx="6059016" cy="1872208"/>
          </a:xfrm>
        </p:spPr>
        <p:txBody>
          <a:bodyPr>
            <a:normAutofit/>
          </a:bodyPr>
          <a:lstStyle/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xfrm>
            <a:off x="395536" y="3573016"/>
            <a:ext cx="8291264" cy="3717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52619"/>
              </p:ext>
            </p:extLst>
          </p:nvPr>
        </p:nvGraphicFramePr>
        <p:xfrm>
          <a:off x="357158" y="2500306"/>
          <a:ext cx="8429684" cy="24688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508005"/>
                <a:gridCol w="2995672"/>
                <a:gridCol w="2926007"/>
              </a:tblGrid>
              <a:tr h="424056">
                <a:tc rowSpan="2"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2800" dirty="0" smtClean="0"/>
                        <a:t>Ткани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Минеральные компоненты/органические компоненты/вода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520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 % к весу ткани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 % к объему ткани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2039">
                <a:tc>
                  <a:txBody>
                    <a:bodyPr/>
                    <a:lstStyle/>
                    <a:p>
                      <a:r>
                        <a:rPr lang="ru-RU" dirty="0" smtClean="0"/>
                        <a:t>Кость(компактная)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45/30/25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23/37/40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2039">
                <a:tc>
                  <a:txBody>
                    <a:bodyPr/>
                    <a:lstStyle/>
                    <a:p>
                      <a:r>
                        <a:rPr lang="ru-RU" dirty="0" smtClean="0"/>
                        <a:t>Цемент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61/27/1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33/31/36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2039">
                <a:tc>
                  <a:txBody>
                    <a:bodyPr/>
                    <a:lstStyle/>
                    <a:p>
                      <a:r>
                        <a:rPr lang="ru-RU" dirty="0" smtClean="0"/>
                        <a:t>Дентин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70/20/1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45/30/25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2039">
                <a:tc>
                  <a:txBody>
                    <a:bodyPr/>
                    <a:lstStyle/>
                    <a:p>
                      <a:r>
                        <a:rPr lang="ru-RU" dirty="0" smtClean="0"/>
                        <a:t>Эмаль(зрелая)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95/1/4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86/2/12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59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>
                <a:solidFill>
                  <a:schemeClr val="accent2"/>
                </a:solidFill>
              </a:rPr>
              <a:t>Химический состав соединительной ткани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2988" y="1600200"/>
            <a:ext cx="7643812" cy="452596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ru-RU" altLang="ru-RU" sz="2400" b="1" dirty="0" smtClean="0"/>
              <a:t> вода (63%.) 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2400" b="1" dirty="0" smtClean="0"/>
              <a:t> плотные вещества (37%), из них: 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2400" b="1" dirty="0" smtClean="0"/>
              <a:t> </a:t>
            </a:r>
            <a:r>
              <a:rPr lang="ru-RU" altLang="ru-RU" sz="2400" b="1" dirty="0" smtClean="0">
                <a:solidFill>
                  <a:schemeClr val="accent2"/>
                </a:solidFill>
              </a:rPr>
              <a:t>коллаген 85%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2400" b="1" dirty="0" smtClean="0">
                <a:solidFill>
                  <a:schemeClr val="accent2"/>
                </a:solidFill>
              </a:rPr>
              <a:t> эластин 4,4% 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2400" b="1" dirty="0" smtClean="0">
                <a:solidFill>
                  <a:schemeClr val="accent2"/>
                </a:solidFill>
              </a:rPr>
              <a:t> ретикулин 0,5%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2400" b="1" dirty="0" smtClean="0">
                <a:solidFill>
                  <a:schemeClr val="accent2"/>
                </a:solidFill>
              </a:rPr>
              <a:t> альбумины и  глобулины   0,6%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altLang="ru-RU" sz="2400" b="1" dirty="0" err="1" smtClean="0">
                <a:solidFill>
                  <a:schemeClr val="accent2"/>
                </a:solidFill>
              </a:rPr>
              <a:t>гликозоаминогликаны</a:t>
            </a:r>
            <a:r>
              <a:rPr lang="ru-RU" altLang="ru-RU" sz="2400" b="1" dirty="0" smtClean="0">
                <a:solidFill>
                  <a:schemeClr val="accent2"/>
                </a:solidFill>
              </a:rPr>
              <a:t> (ГАГ) 3</a:t>
            </a:r>
            <a:r>
              <a:rPr lang="en-US" altLang="ru-RU" sz="2400" b="1" dirty="0" smtClean="0">
                <a:solidFill>
                  <a:schemeClr val="accent2"/>
                </a:solidFill>
              </a:rPr>
              <a:t>,5 </a:t>
            </a:r>
            <a:r>
              <a:rPr lang="ru-RU" altLang="ru-RU" sz="2400" b="1" dirty="0" smtClean="0">
                <a:solidFill>
                  <a:schemeClr val="accent2"/>
                </a:solidFill>
              </a:rPr>
              <a:t>%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2400" b="1" dirty="0" smtClean="0">
                <a:solidFill>
                  <a:schemeClr val="accent2"/>
                </a:solidFill>
              </a:rPr>
              <a:t> липиды</a:t>
            </a:r>
            <a:r>
              <a:rPr lang="en-US" alt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altLang="ru-RU" sz="2400" b="1" dirty="0" smtClean="0">
                <a:solidFill>
                  <a:schemeClr val="accent2"/>
                </a:solidFill>
              </a:rPr>
              <a:t>2,8%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2400" b="1" dirty="0" smtClean="0">
                <a:solidFill>
                  <a:schemeClr val="accent2"/>
                </a:solidFill>
              </a:rPr>
              <a:t> др. органические вещества  3,2%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altLang="ru-RU" sz="2400" b="1" dirty="0" smtClean="0">
                <a:solidFill>
                  <a:schemeClr val="accent2"/>
                </a:solidFill>
              </a:rPr>
              <a:t> </a:t>
            </a:r>
            <a:r>
              <a:rPr lang="ru-RU" altLang="ru-RU" sz="2400" b="1" dirty="0" smtClean="0"/>
              <a:t>неорганические вещества  0,5% (кроме костей, зубов) </a:t>
            </a:r>
          </a:p>
        </p:txBody>
      </p:sp>
    </p:spTree>
    <p:extLst>
      <p:ext uri="{BB962C8B-B14F-4D97-AF65-F5344CB8AC3E}">
        <p14:creationId xmlns:p14="http://schemas.microsoft.com/office/powerpoint/2010/main" val="260175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7598078" cy="739460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МИНЕРАЛЬНЫЕ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КОМПОНЕНТЫ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7544" y="1628800"/>
            <a:ext cx="8219256" cy="4943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Неорганические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составные компоненты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минерализо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ванной ткани представлены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главным образом кальцием, фосфатом и карбонатом.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содержащихся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организме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2,2 кг кальция 99% сосредоточено в костях, там же находится 87% фосфора.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При усилении процессов резорбции, эти элементы легко мобилизуются и поступают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кровь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где их концентрация жестко регулируется и составляет 2,1-2,6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ммоль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/л 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общего кальция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1-1,5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ммоль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/л для фосфора.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Кроме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того, значительную часть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составляют магний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натрий и калий. В костной ткани сосредоточено 50%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46%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Nа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Многие другие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ионы содержатся в ничтожном количестве.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127776" y="0"/>
            <a:ext cx="2016224" cy="2092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094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Количественный состав макроэлементов в минерализованных тканях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00815632"/>
              </p:ext>
            </p:extLst>
          </p:nvPr>
        </p:nvGraphicFramePr>
        <p:xfrm>
          <a:off x="539554" y="2276872"/>
          <a:ext cx="8064895" cy="4079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12979"/>
                <a:gridCol w="1612979"/>
                <a:gridCol w="1612979"/>
                <a:gridCol w="1612979"/>
                <a:gridCol w="1612979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Элементы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г/на 100 г ткани (грамм-проценты)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Эмаль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Дентин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Цемент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Кость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2+ </a:t>
                      </a:r>
                      <a:endParaRPr lang="ru-RU" baseline="30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32-39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26-28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21-24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PO 4 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3- </a:t>
                      </a:r>
                      <a:endParaRPr lang="ru-RU" baseline="30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16-18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12-13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10-12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 3 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2-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1,9-3,6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3,0-3,5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2,0-4,3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Na 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endParaRPr lang="ru-RU" baseline="30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0,25-0,9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0,6-0,8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Mg 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2+ </a:t>
                      </a:r>
                      <a:endParaRPr lang="ru-RU" baseline="30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0,25-0,56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0,8-1,0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0,4-0,7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Cl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endParaRPr lang="ru-RU" baseline="30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0,19-0,3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0,3-0,5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K 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0,05-0,3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0,02-0,04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фториды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0,5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0,1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/Р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1,5-1,68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1,6-1,7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1,6-1,7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1,6-1,7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2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332656"/>
            <a:ext cx="6408712" cy="67687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Неорганические вещества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минерализованных тканей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имеют правильное расположение в форме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кристаллов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апатитов шириной от 20 до 50 А и длиной до 500 А. Общая формула апатитов: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Са10(РО4)6Х2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где Х представлен анионами ОН -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гидроксиапатит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ГАП) или другими. Состав идеального ГАП соответствует формуле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десятикальциевого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соединения: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Са10(Р0 4)6(ОН)2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молярным отношением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/Р = 10/6 =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1,67, называемым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молярным кальциево-фосфатным коэффициентом. У природных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апатитов величина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отношения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/Р существенно колеблется: от 1,33 до 2,0. Это явление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связано 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заменой ионов кристаллической решетки апатитов другими ионами.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Апатиты образуют очень стабильную ионную решётку (точка плавления свыше 1600 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С), в которой ионы тесно контактируют между собой и удерживаются за счет электростатических сил. Каждый катион окружен определенным количеством анионов (в зависимости от их размера), а анионы, в свою очередь, притягивают катионы. Таким образом, формирование ионной решётки происходит в соответствии с их размерами и величинами зарядов.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71" y="332656"/>
            <a:ext cx="2008187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07164" y="2564904"/>
            <a:ext cx="21573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Элементарная ячейка гидроксиапатита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Ca10(PO4)6(OH)2 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гексональная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форма молекулы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гидроксиаппатита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4511358"/>
            <a:ext cx="2235163" cy="2350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749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28596" y="357166"/>
            <a:ext cx="7643866" cy="56436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Апатиты образуют очень стабильную ионную решётку (точка плавления свыше 1600 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С), в которой ионы тесно контактируют между собой и удерживаются за счет электростатических сил. Каждый катион окружен определенным количеством анионов (в зависимости от их размера), а анионы, в свою очередь, притягивают катионы. Таким образом, формирование ионной решётки происходит в соответствии с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их размерами и величинами зарядов.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08837" y="4507301"/>
            <a:ext cx="2235163" cy="2350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487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500042"/>
            <a:ext cx="4286280" cy="58579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Между фосфат-ионами формируются каналы, в которых располагаются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aseline="30000" dirty="0"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, 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F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-ионы.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Идеальный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или модельный ГАП образует кристаллы в виде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гексагональных призм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Анионы могут взаимно обмениваться.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поверхности кристаллов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апатита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может адсорбироваться значительное количество ионов. </a:t>
            </a:r>
          </a:p>
        </p:txBody>
      </p:sp>
      <p:pic>
        <p:nvPicPr>
          <p:cNvPr id="11267" name="Picture 3" descr="C:\Users\home\Desktop\Стоматология\fil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642918"/>
            <a:ext cx="4643470" cy="4572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6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ВИДЫ АПАТИТОВ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366659"/>
              </p:ext>
            </p:extLst>
          </p:nvPr>
        </p:nvGraphicFramePr>
        <p:xfrm>
          <a:off x="30829" y="1651239"/>
          <a:ext cx="5215269" cy="4431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3624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679476"/>
            <a:ext cx="28194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1946176"/>
            <a:ext cx="31337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212876"/>
            <a:ext cx="45053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499" y="2479576"/>
            <a:ext cx="46672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654" y="3573016"/>
            <a:ext cx="36766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329" y="3849241"/>
            <a:ext cx="39909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029" y="4124628"/>
            <a:ext cx="37242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96" y="4395039"/>
            <a:ext cx="39052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82" y="4680789"/>
            <a:ext cx="25241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30" y="5299690"/>
            <a:ext cx="3714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95" y="5533344"/>
            <a:ext cx="14192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880" y="5533344"/>
            <a:ext cx="26479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2" y="5797343"/>
            <a:ext cx="35147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7" y="5797343"/>
            <a:ext cx="3524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20" y="6054518"/>
            <a:ext cx="413385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07" y="6083093"/>
            <a:ext cx="30956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20" y="6314993"/>
            <a:ext cx="4552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70" y="6304757"/>
            <a:ext cx="30480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20" y="6594712"/>
            <a:ext cx="25812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05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Размеры кристаллов различных апатитов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785926"/>
            <a:ext cx="8429684" cy="4424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03518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501154" cy="1071570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ОРГАНИЧЕСКИЕ ВЕЩЕСТВА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МИНЕРАЛИЗОВАННЫХ ТКАНЕЙ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1556792"/>
            <a:ext cx="8572560" cy="508691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Биологическая роль белковой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матрицы минерализованных тканей:</a:t>
            </a:r>
          </a:p>
          <a:p>
            <a:pPr>
              <a:buFont typeface="Wingdings" pitchFamily="2" charset="2"/>
              <a:buChar char="q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 всех млекопитающих минерализация осуществляется только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белковой матрице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регуляторная функция: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стимулируют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митозы предшественников клеток твердых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тканей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дифференцировка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созревание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клеток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осуществляют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межклеточные взаимодействия, прикрепление клеток 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межклеточному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матриксу, взаимосвязь органической основы с минеральными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компонентами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направленное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движение клеток (хемотаксис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143000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Органический состав минерализованных тканей 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907487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675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AEF78E-E138-4D8E-9D44-B442ADCFA0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CCAEF78E-E138-4D8E-9D44-B442ADCFA0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E7A031-8F58-4977-B97E-386B83816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85E7A031-8F58-4977-B97E-386B838166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7305E2-7BA5-49A9-AF16-F3E1A7B504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E87305E2-7BA5-49A9-AF16-F3E1A7B504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AA72E6-BB96-4F76-A9CB-F50AE3F395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75AA72E6-BB96-4F76-A9CB-F50AE3F395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B6BC01-A9DA-4BB1-929C-B90B58AE76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C8B6BC01-A9DA-4BB1-929C-B90B58AE76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33123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Коллаген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составляет приблизительно 90% органического матрикса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минерализованных тканей.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Коллаген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кости фактически представлен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только коллагеном I типа (КЛ1), хотя следы других типов коллагена, таких как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V, XI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XII, все же определяются.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Другие типы коллагена не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входят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состав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костного матрикса. Коллаген I типа способен участвовать в минерализации, образуя комплексы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ГАП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только в составе костной ткани, дентина и цемента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сухожилиях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коже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коллаген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I типа не минерализуется).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3429000"/>
            <a:ext cx="33843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Схема отложения кристаллов ГАП на волокнах коллагена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572000"/>
            <a:ext cx="2129087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C:\Users\home\Desktop\Стоматология\apati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643314"/>
            <a:ext cx="5214974" cy="30003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45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4000" smtClean="0">
                <a:solidFill>
                  <a:schemeClr val="accent2"/>
                </a:solidFill>
              </a:rPr>
              <a:t>Особенности обмена соединительной ткани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" y="1600200"/>
            <a:ext cx="8686800" cy="5068888"/>
          </a:xfrm>
        </p:spPr>
        <p:txBody>
          <a:bodyPr/>
          <a:lstStyle/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ru-RU" altLang="ru-RU" sz="2400" smtClean="0"/>
              <a:t>Разные виды соединительной ткани существенно отличаются по выполняемым функциям и имеют заметные различия в обмене веществ и энергии. 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ru-RU" altLang="ru-RU" sz="2400" smtClean="0"/>
              <a:t>В целом, благодаря низкой концентрации клеток, обмен веществ и энергии в соединительной ткани протекает медленнее, чем в других тканях. В клетках обмен веществ и энергии может быть высоким (фибробласты, макрофаги) или низким (адитоциты). 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ru-RU" altLang="ru-RU" sz="2400" smtClean="0"/>
              <a:t>Соединительная ткань потребляет мало кислорода (исключение - бурая жировая ткань).</a:t>
            </a:r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ru-RU" altLang="ru-RU" sz="2400" smtClean="0"/>
              <a:t>Особенностью обмена веществ в соединительной ткани является активный синтез  клетками белков и гетерополисахаридов, необходимых для построения межклеточного матрикса </a:t>
            </a:r>
          </a:p>
        </p:txBody>
      </p:sp>
    </p:spTree>
    <p:extLst>
      <p:ext uri="{BB962C8B-B14F-4D97-AF65-F5344CB8AC3E}">
        <p14:creationId xmlns:p14="http://schemas.microsoft.com/office/powerpoint/2010/main" val="72571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139364"/>
              </p:ext>
            </p:extLst>
          </p:nvPr>
        </p:nvGraphicFramePr>
        <p:xfrm>
          <a:off x="287016" y="357166"/>
          <a:ext cx="8571264" cy="602587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742127"/>
                <a:gridCol w="6829137"/>
              </a:tblGrid>
              <a:tr h="42787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Белок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Отличительные признаки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62713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Остеонектин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образует центры кристаллизации. ОСН секретируется зрелыми остеобластами и функционально активными остеоцитами. По количеству ОСН можно судить о степени дифференцировки клеток.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7465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Oc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  <a:r>
                        <a:rPr lang="en-US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eo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понтин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Кислый гликопротеин, содержащий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сиаловые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кислоты. Основная роль ОП - адгезия клеток минерализованных тканей с ГАП</a:t>
                      </a:r>
                      <a:endParaRPr lang="ru-RU" sz="1600" normalizeH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746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Костный 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сиало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протеин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Содержит 50% углеводов (12% -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сиаловая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кислота); у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некоторых видов происходит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сульфатирование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тирозина; участвует в прикреплении клеток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6271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BAG-75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(Костный кислый протеин – 75)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Содержит 60% углеводов (7% -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сиаловая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кислота), 8%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фосфатов. Ингибирует резорбцию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минерализованных тканей.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62713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Gla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протеин матрикса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Относится к </a:t>
                      </a:r>
                      <a:r>
                        <a:rPr lang="en-US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Gla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белкам. Обнаружен в пульпе зуба, легких, сердце, почках, хрящевой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ткани. Определяется на ранних стадиях развития кости. Вызывает дифференцировку перицитов в скелетогенных клетках.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7465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Остеокальцин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Относится к </a:t>
                      </a:r>
                      <a:r>
                        <a:rPr lang="en-US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Gla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белкам. Связывает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ионы кальция, участвует в образовании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гидроксиаппатита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7465">
                <a:tc>
                  <a:txBody>
                    <a:bodyPr/>
                    <a:lstStyle/>
                    <a:p>
                      <a:r>
                        <a:rPr lang="ru-RU" dirty="0" smtClean="0"/>
                        <a:t>Протеин </a:t>
                      </a:r>
                      <a:r>
                        <a:rPr lang="en-US" dirty="0" smtClean="0">
                          <a:latin typeface="Calibri"/>
                          <a:cs typeface="Calibri"/>
                        </a:rPr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Содержит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остатки 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ɣ</a:t>
                      </a:r>
                      <a:r>
                        <a:rPr lang="ru-RU" sz="1600" dirty="0" smtClean="0">
                          <a:latin typeface="Calibri"/>
                          <a:cs typeface="Calibri"/>
                        </a:rPr>
                        <a:t>-</a:t>
                      </a:r>
                      <a:r>
                        <a:rPr lang="ru-RU" sz="1600" dirty="0" err="1" smtClean="0">
                          <a:latin typeface="Calibri"/>
                          <a:cs typeface="Calibri"/>
                        </a:rPr>
                        <a:t>карбоксиглутаминовой</a:t>
                      </a:r>
                      <a:r>
                        <a:rPr lang="ru-RU" sz="1600" dirty="0" smtClean="0">
                          <a:latin typeface="Calibri"/>
                          <a:cs typeface="Calibri"/>
                        </a:rPr>
                        <a:t> кислоты.</a:t>
                      </a:r>
                      <a:r>
                        <a:rPr lang="ru-RU" sz="1600" baseline="0" dirty="0" smtClean="0">
                          <a:latin typeface="Calibri"/>
                          <a:cs typeface="Calibri"/>
                        </a:rPr>
                        <a:t> Содержится в костной ткани. При его недостатке определяются изменения костного скелета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88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ko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785795"/>
            <a:ext cx="4572032" cy="2563108"/>
          </a:xfrm>
          <a:prstGeom prst="wedgeEllipseCallou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64294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Функции костной ткани:</a:t>
            </a:r>
            <a:endParaRPr lang="ru-RU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3429000"/>
            <a:ext cx="1757346" cy="1857388"/>
          </a:xfrm>
        </p:spPr>
        <p:txBody>
          <a:bodyPr>
            <a:normAutofit fontScale="4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Кости образуют систему полостей и каналов, которые защищают внутренние органы. Например, полость черепа, позвоночный канал</a:t>
            </a:r>
          </a:p>
          <a:p>
            <a:endParaRPr lang="ru-RU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14282" y="928670"/>
            <a:ext cx="1500198" cy="408623"/>
          </a:xfrm>
          <a:prstGeom prst="wedgeRoundRectCallout">
            <a:avLst>
              <a:gd name="adj1" fmla="val 100905"/>
              <a:gd name="adj2" fmla="val 12214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Защитная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МРТ–грудной–клетки–и–средостения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428736"/>
            <a:ext cx="1731006" cy="2143141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6286512" y="3500438"/>
            <a:ext cx="2714644" cy="408623"/>
          </a:xfrm>
          <a:prstGeom prst="wedgeRoundRectCallout">
            <a:avLst>
              <a:gd name="adj1" fmla="val -55266"/>
              <a:gd name="adj2" fmla="val -2247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Опорно-механическая 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34bc1dd8297d8833e0647afb2d41dcf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446" y="3929066"/>
            <a:ext cx="3357554" cy="2047289"/>
          </a:xfrm>
          <a:prstGeom prst="flowChartAlternateProcess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929322" y="5842337"/>
            <a:ext cx="32146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Кости являются каркасом и местом прикрепления мышц. В сочетании с мышцами, суставами и сухожилиями образует систему рычагов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7072330" y="928670"/>
            <a:ext cx="1860875" cy="408623"/>
          </a:xfrm>
          <a:prstGeom prst="wedgeRoundRectCallout">
            <a:avLst>
              <a:gd name="adj1" fmla="val -72905"/>
              <a:gd name="adj2" fmla="val 13597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Метаболическая</a:t>
            </a:r>
            <a:endParaRPr lang="ru-RU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14282" y="5214950"/>
            <a:ext cx="2786050" cy="715089"/>
          </a:xfrm>
          <a:prstGeom prst="wedgeRoundRectCallout">
            <a:avLst>
              <a:gd name="adj1" fmla="val 65383"/>
              <a:gd name="adj2" fmla="val -342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Депо неорганических веществ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29454" y="1571612"/>
            <a:ext cx="22145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участи в обмене минеральных веществ.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5929330"/>
            <a:ext cx="307183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костной ткани откладывается 99% кальция, 87% фосфора, 50% магния, 46% натрия.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depositphotos_24106681-Sodium-material-sign.jpg"/>
          <p:cNvPicPr>
            <a:picLocks noChangeAspect="1"/>
          </p:cNvPicPr>
          <p:nvPr/>
        </p:nvPicPr>
        <p:blipFill>
          <a:blip r:embed="rId6" cstate="print">
            <a:lum bright="23000" contrast="-44000"/>
          </a:blip>
          <a:stretch>
            <a:fillRect/>
          </a:stretch>
        </p:blipFill>
        <p:spPr>
          <a:xfrm>
            <a:off x="6858016" y="2071678"/>
            <a:ext cx="1428760" cy="808725"/>
          </a:xfrm>
          <a:prstGeom prst="round1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Oboznachenie-magniya-v-periodicheskojj-tablice-khimicheskikh-ehlementov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3834" y="2500306"/>
            <a:ext cx="1500166" cy="790988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3428992" y="4143380"/>
            <a:ext cx="2214578" cy="408623"/>
          </a:xfrm>
          <a:prstGeom prst="wedgeRoundRectCallout">
            <a:avLst>
              <a:gd name="adj1" fmla="val -18189"/>
              <a:gd name="adj2" fmla="val -26748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Регуляторная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86116" y="4643446"/>
            <a:ext cx="257176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поддержании гомеостаза внутренней среды (ионного состава, кислотно-щелочного равновесия (</a:t>
            </a:r>
            <a:r>
              <a:rPr lang="ru-RU" sz="15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крови).</a:t>
            </a:r>
          </a:p>
        </p:txBody>
      </p:sp>
      <p:pic>
        <p:nvPicPr>
          <p:cNvPr id="19" name="Рисунок 18" descr="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6116" y="5857868"/>
            <a:ext cx="1071570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9257049_m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52216">
            <a:off x="4413725" y="5934456"/>
            <a:ext cx="1421340" cy="815125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29634" cy="57150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 КОСТНОЙ ТКАНИ</a:t>
            </a:r>
            <a:endParaRPr lang="ru-RU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142844" y="0"/>
          <a:ext cx="8786874" cy="607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5143512"/>
            <a:ext cx="1643074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794" y="5143512"/>
            <a:ext cx="1696837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86182" y="5143512"/>
            <a:ext cx="1714512" cy="1509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Объект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715140" y="4841776"/>
            <a:ext cx="2228599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795" y="0"/>
            <a:ext cx="3786205" cy="3786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4929222" cy="285749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Отличительная особенность костной ткани 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большое количество межклеточного вещества при сравнительно малом числе костных клеток.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IL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3143248"/>
            <a:ext cx="6090814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6086" y="3714752"/>
            <a:ext cx="2523632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8786842" cy="5438796"/>
          </a:xfrm>
        </p:spPr>
        <p:txBody>
          <a:bodyPr rtlCol="0">
            <a:normAutofit/>
          </a:bodyPr>
          <a:lstStyle/>
          <a:p>
            <a:pPr marL="274320" indent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Недифференцированные клетки </a:t>
            </a:r>
            <a:r>
              <a:rPr lang="ru-RU" sz="2800" b="1" dirty="0">
                <a:latin typeface="Times New Roman" pitchFamily="18" charset="0"/>
              </a:rPr>
              <a:t>– находятся на внутренней поверхности надкостницы, а также в составе </a:t>
            </a:r>
            <a:r>
              <a:rPr lang="ru-RU" sz="2800" b="1" dirty="0" err="1">
                <a:latin typeface="Times New Roman" pitchFamily="18" charset="0"/>
              </a:rPr>
              <a:t>эндоста</a:t>
            </a:r>
            <a:r>
              <a:rPr lang="ru-RU" sz="2800" b="1" dirty="0">
                <a:latin typeface="Times New Roman" pitchFamily="18" charset="0"/>
              </a:rPr>
              <a:t>. Это остеогенные клетки.</a:t>
            </a:r>
          </a:p>
          <a:p>
            <a:pPr marL="274320" indent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Остеобласты</a:t>
            </a:r>
            <a:r>
              <a:rPr lang="ru-RU" sz="2800" b="1" dirty="0">
                <a:latin typeface="Times New Roman" pitchFamily="18" charset="0"/>
              </a:rPr>
              <a:t> – находятся в зонах костеобразования. синтезируют и выделяют во внеклеточное пространство коллаген, </a:t>
            </a:r>
            <a:r>
              <a:rPr lang="ru-RU" sz="2800" b="1" dirty="0" err="1">
                <a:latin typeface="Times New Roman" pitchFamily="18" charset="0"/>
              </a:rPr>
              <a:t>протеогликаны</a:t>
            </a:r>
            <a:r>
              <a:rPr lang="ru-RU" sz="2800" b="1" dirty="0">
                <a:latin typeface="Times New Roman" pitchFamily="18" charset="0"/>
              </a:rPr>
              <a:t>, ГАГ, связывающие кальций </a:t>
            </a:r>
            <a:r>
              <a:rPr lang="ru-RU" sz="2800" b="1" dirty="0" smtClean="0">
                <a:latin typeface="Times New Roman" pitchFamily="18" charset="0"/>
              </a:rPr>
              <a:t>вещества.</a:t>
            </a:r>
          </a:p>
          <a:p>
            <a:pPr marL="274320" indent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</a:rPr>
              <a:t>Остеоциты</a:t>
            </a:r>
            <a:r>
              <a:rPr lang="ru-RU" sz="2800" b="1" dirty="0" smtClean="0">
                <a:latin typeface="Times New Roman" pitchFamily="18" charset="0"/>
              </a:rPr>
              <a:t> – древовидные клетки, контактируют друг с другом  через отростки.</a:t>
            </a:r>
          </a:p>
          <a:p>
            <a:pPr marL="274320" indent="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</a:rPr>
              <a:t>Остеокласты</a:t>
            </a:r>
            <a:r>
              <a:rPr lang="ru-RU" sz="2800" b="1" dirty="0" smtClean="0">
                <a:latin typeface="Times New Roman" pitchFamily="18" charset="0"/>
              </a:rPr>
              <a:t> – разрушители костной ткани. Образуются из макрофагов. Участвуют в обновлении костной ткани, обеспечивая </a:t>
            </a:r>
          </a:p>
          <a:p>
            <a:pPr marL="27432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2800" b="1" dirty="0" smtClean="0">
                <a:latin typeface="Times New Roman" pitchFamily="18" charset="0"/>
              </a:rPr>
              <a:t>рост и развитие скелета.</a:t>
            </a:r>
            <a:endParaRPr lang="ru-RU" sz="2800" b="1" dirty="0">
              <a:latin typeface="Times New Roman" pitchFamily="18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214290"/>
            <a:ext cx="8858312" cy="62391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КЛЕТОЧНЫЙ СОСТАВ КОСТНОЙ ТКАНИ</a:t>
            </a:r>
            <a:endParaRPr 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768" y="4634002"/>
            <a:ext cx="2143108" cy="22239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4994423"/>
            <a:ext cx="1785918" cy="1863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228600"/>
            <a:ext cx="8715436" cy="1200136"/>
          </a:xfrm>
        </p:spPr>
        <p:txBody>
          <a:bodyPr rtlCol="0">
            <a:normAutofit fontScale="55000" lnSpcReduction="20000"/>
          </a:bodyPr>
          <a:lstStyle/>
          <a:p>
            <a:pPr marL="0" indent="0"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5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Различают 2 вида организации костной ткани:</a:t>
            </a:r>
            <a:r>
              <a:rPr lang="ru-RU" sz="5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ru-RU" sz="5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42844" y="1214422"/>
          <a:ext cx="8643998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Объект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7343997" y="428604"/>
            <a:ext cx="1800003" cy="1745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me\Desktop\Стоматология\-6-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0"/>
            <a:ext cx="9448800" cy="70866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285784" y="0"/>
            <a:ext cx="9429784" cy="2571696"/>
          </a:xfrm>
          <a:prstGeom prst="round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normalizeH="0" baseline="0" noProof="0" dirty="0" smtClean="0">
                <a:ln w="50800"/>
                <a:solidFill>
                  <a:schemeClr val="tx1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ОРГАНИЧЕСКИЕ КОМПОНЕНТЫ КОСТНОЙ ТКАНИ</a:t>
            </a:r>
            <a:endParaRPr kumimoji="0" lang="ru-RU" sz="4400" b="1" i="0" u="none" strike="noStrike" kern="1200" normalizeH="0" baseline="0" noProof="0" dirty="0">
              <a:ln w="50800"/>
              <a:solidFill>
                <a:schemeClr val="tx1"/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me\Desktop\Стоматология\-7-1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05560" cy="4729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143240" y="3929066"/>
            <a:ext cx="5857916" cy="292893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 fontScale="62500" lnSpcReduction="200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3. К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оллаген содержится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количестве 15%  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компактном веществе, 24% - в губчатом 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веществе 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кости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 </a:t>
            </a: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4. Костный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коллаген - коллаген типа 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1. В нем содержится больше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чем в других видах коллагена, 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оксипролина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лизина и </a:t>
            </a:r>
            <a:r>
              <a:rPr lang="ru-RU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оксилизина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 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 также отрицательно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заряженных 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аминокислот. С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остатками серина связано много 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фосфата,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поэтому костный коллаген  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является  </a:t>
            </a:r>
            <a:r>
              <a:rPr lang="ru-RU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фосфопротеином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r>
              <a:rPr lang="ru-RU" sz="3200" b="1" dirty="0" smtClean="0">
                <a:latin typeface="Times New Roman" pitchFamily="18" charset="0"/>
              </a:rPr>
              <a:t> </a:t>
            </a:r>
            <a:endParaRPr lang="ru-RU" sz="3200" b="1" dirty="0">
              <a:latin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0"/>
            <a:ext cx="6143668" cy="135729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КОЛЛАГЕН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img.oiss.ru/post/2918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286256"/>
            <a:ext cx="2735480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429388" y="428604"/>
            <a:ext cx="2500298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ome\Desktop\Стоматология\-10-10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5429256" cy="421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home\Desktop\Стоматология\-15-1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928934"/>
            <a:ext cx="4850282" cy="3929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429256" y="214290"/>
            <a:ext cx="3500462" cy="2714644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9591" y="4071942"/>
            <a:ext cx="3083715" cy="2786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остеонектин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способный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связывать ионы 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кальция.</a:t>
            </a: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Остеокальцин</a:t>
            </a:r>
            <a:r>
              <a:rPr lang="ru-RU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связывающийся 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 </a:t>
            </a:r>
            <a:r>
              <a:rPr lang="ru-RU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гидроксиапатитом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морфогенетические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белки костной 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ткани.</a:t>
            </a: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ерменты:</a:t>
            </a: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1. щелочная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фосфатаза 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(в остеобластах)</a:t>
            </a: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2. кислая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фосфатаза 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(в остеокластах).</a:t>
            </a: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74638"/>
            <a:ext cx="8786874" cy="715962"/>
          </a:xfrm>
          <a:prstGeom prst="roundRect">
            <a:avLst>
              <a:gd name="adj" fmla="val 1476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ДРУГИЕ БЕЛКИ КОСТНОЙ ТКАНИ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1396</TotalTime>
  <Words>7108</Words>
  <Application>Microsoft Office PowerPoint</Application>
  <PresentationFormat>Экран (4:3)</PresentationFormat>
  <Paragraphs>924</Paragraphs>
  <Slides>120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120</vt:i4>
      </vt:variant>
    </vt:vector>
  </HeadingPairs>
  <TitlesOfParts>
    <vt:vector size="123" baseType="lpstr">
      <vt:lpstr>Тема Office</vt:lpstr>
      <vt:lpstr>CS ChemDraw Drawing</vt:lpstr>
      <vt:lpstr>ChemDraw.Document.5.0</vt:lpstr>
      <vt:lpstr>Презентация PowerPoint</vt:lpstr>
      <vt:lpstr>КЛАССИФИКАЦИЯ СОЕДИНИТЕЛЬНОЙ ТКАНИ</vt:lpstr>
      <vt:lpstr>Презентация PowerPoint</vt:lpstr>
      <vt:lpstr>Презентация PowerPoint</vt:lpstr>
      <vt:lpstr>Презентация PowerPoint</vt:lpstr>
      <vt:lpstr>Функция межклеточного матрикса</vt:lpstr>
      <vt:lpstr>Презентация PowerPoint</vt:lpstr>
      <vt:lpstr>Химический состав соединительной ткани </vt:lpstr>
      <vt:lpstr>Особенности обмена соединительной ткани</vt:lpstr>
      <vt:lpstr>Регуляция обмена соединительной ткани</vt:lpstr>
      <vt:lpstr>Старение соединительной ткани</vt:lpstr>
      <vt:lpstr>Свойства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коллагена</vt:lpstr>
      <vt:lpstr>Синтез коллагена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Катаболизм коллагена</vt:lpstr>
      <vt:lpstr>нарушение процесса гидроксилирования коллаген при цинге  </vt:lpstr>
      <vt:lpstr>Старение коллагена</vt:lpstr>
      <vt:lpstr>Уникальные свойства коллагенов</vt:lpstr>
      <vt:lpstr>Катаболизм коллагена</vt:lpstr>
      <vt:lpstr>Основной маркер распада коллагена</vt:lpstr>
      <vt:lpstr>Типы коллагена</vt:lpstr>
      <vt:lpstr>Наиболее распространенные типы коллагенов.</vt:lpstr>
      <vt:lpstr>Презентация PowerPoint</vt:lpstr>
      <vt:lpstr>Презентация PowerPoint</vt:lpstr>
      <vt:lpstr>Катаболизм эластина</vt:lpstr>
      <vt:lpstr>Патология эластина</vt:lpstr>
      <vt:lpstr>Аневризма</vt:lpstr>
      <vt:lpstr>Энфизема легких</vt:lpstr>
      <vt:lpstr>Неколлагеновые белки  межклеточного матрикса</vt:lpstr>
      <vt:lpstr>Презентация PowerPoint</vt:lpstr>
      <vt:lpstr>Презентация PowerPoint</vt:lpstr>
      <vt:lpstr>Ламинины – гликопротеины базальных мембран (3), отделяющую соединительную  ткань от эпителия</vt:lpstr>
      <vt:lpstr>   Ламинин – гликопротеин, состоит из трех полипептидных цепей (α- и 2-х β), которые укладываются в пространстве в крестообразную         форму </vt:lpstr>
      <vt:lpstr>К неколлагеновым белкам относятся Gla-белки. (это белки, содержащие аминокислотные остатки 7-карбокси глутаминовой кислоты)</vt:lpstr>
      <vt:lpstr>К неколлагеновым белкам  межклеточного матрикса относятся протеогликаны</vt:lpstr>
      <vt:lpstr>Строение протеогликанов </vt:lpstr>
      <vt:lpstr>Основную часть протеогликанов составляют гликозамингликаны (ГАГ)</vt:lpstr>
      <vt:lpstr>Презентация PowerPoint</vt:lpstr>
      <vt:lpstr>Гиалуроновая кислота</vt:lpstr>
      <vt:lpstr>Хондроитинсульфаты</vt:lpstr>
      <vt:lpstr>Гепарин</vt:lpstr>
      <vt:lpstr>Презентация PowerPoint</vt:lpstr>
      <vt:lpstr>Синтез гликозамингликанов</vt:lpstr>
      <vt:lpstr>Распад ГАГ</vt:lpstr>
      <vt:lpstr>Презентация PowerPoint</vt:lpstr>
      <vt:lpstr>Заболевания соединительной ткани (Коллагенозы)</vt:lpstr>
      <vt:lpstr>Презентация PowerPoint</vt:lpstr>
      <vt:lpstr>Презентация PowerPoint</vt:lpstr>
      <vt:lpstr>Хондропротекторы</vt:lpstr>
      <vt:lpstr>Презентация PowerPoint</vt:lpstr>
      <vt:lpstr>Презентация PowerPoint</vt:lpstr>
      <vt:lpstr>Презентация PowerPoint</vt:lpstr>
      <vt:lpstr>ФУНКЦИИ ХРЯЩЕВОЙ ТКАНИ</vt:lpstr>
      <vt:lpstr>СОСТАВ ХРЯЩЕВОЙ ТКАНИ</vt:lpstr>
      <vt:lpstr>Презентация PowerPoint</vt:lpstr>
      <vt:lpstr>ТРОФИКА ХРЯЩЕВОЙ ТКАНИ</vt:lpstr>
      <vt:lpstr>Презентация PowerPoint</vt:lpstr>
      <vt:lpstr>ХИМИЧЕСКИЙ СОСТАВ ХРЯЩЕВОЙ ТКАНИ</vt:lpstr>
      <vt:lpstr>Презентация PowerPoint</vt:lpstr>
      <vt:lpstr>ОСОБЫЕ НЕКОЛЛАГЕНОВЫЕ БЕЛКИ ХРЯЩА</vt:lpstr>
      <vt:lpstr>ВЗАИМОСВЯЗЬ БЕЛКОВ В ХРЯЩЕВОЙ ТКАНИ</vt:lpstr>
      <vt:lpstr>Презентация PowerPoint</vt:lpstr>
      <vt:lpstr>Презентация PowerPoint</vt:lpstr>
      <vt:lpstr>БИОХИМИЧЕСКИЕ ПРОЦЕССЫ В ХОНДРОГИСТОГЕНЕЗЕ</vt:lpstr>
      <vt:lpstr>ХРЯЩ КАК ПРЕДШЕСТВЕННИК КОСТИ</vt:lpstr>
      <vt:lpstr>ХРЯЩ КАК ПРЕДШЕСТВЕННИК КОСТИ</vt:lpstr>
      <vt:lpstr>МИНЕРАЛИЗОВАННЫЕ ТКАНИ</vt:lpstr>
      <vt:lpstr>Содержание основных компонентов в минерализованных тканях</vt:lpstr>
      <vt:lpstr>МИНЕРАЛЬНЫЕ КОМПОНЕНТЫ</vt:lpstr>
      <vt:lpstr>Количественный состав макроэлементов в минерализованных тканях</vt:lpstr>
      <vt:lpstr>Презентация PowerPoint</vt:lpstr>
      <vt:lpstr>Презентация PowerPoint</vt:lpstr>
      <vt:lpstr>Презентация PowerPoint</vt:lpstr>
      <vt:lpstr>ВИДЫ АПАТИТОВ</vt:lpstr>
      <vt:lpstr>Размеры кристаллов различных апатитов</vt:lpstr>
      <vt:lpstr>ОРГАНИЧЕСКИЕ ВЕЩЕСТВА МИНЕРАЛИЗОВАННЫХ ТКАНЕЙ</vt:lpstr>
      <vt:lpstr>Органический состав минерализованных тканей </vt:lpstr>
      <vt:lpstr>Презентация PowerPoint</vt:lpstr>
      <vt:lpstr>Презентация PowerPoint</vt:lpstr>
      <vt:lpstr>Функции костной ткани:</vt:lpstr>
      <vt:lpstr>СОСТАВ КОСТНОЙ ТКАНИ</vt:lpstr>
      <vt:lpstr>Презентация PowerPoint</vt:lpstr>
      <vt:lpstr>КЛЕТОЧНЫЙ СОСТАВ КОСТНОЙ ТКАНИ</vt:lpstr>
      <vt:lpstr>Презентация PowerPoint</vt:lpstr>
      <vt:lpstr>Презентация PowerPoint</vt:lpstr>
      <vt:lpstr>КОЛЛАГЕН</vt:lpstr>
      <vt:lpstr>Презентация PowerPoint</vt:lpstr>
      <vt:lpstr>ДРУГИЕ БЕЛКИ КОСТНОЙ ТКАНИ</vt:lpstr>
      <vt:lpstr>Презентация PowerPoint</vt:lpstr>
      <vt:lpstr>ДРУГИЕ ОРГАНИЧЕСКИЕ КОМПОНЕНТЫ КОСТНОЙ ТКАНИ</vt:lpstr>
      <vt:lpstr>НЕОРГАНИЧЕСКАЯ ЧАСТЬ КОСТНОЙ ТКАНИ</vt:lpstr>
      <vt:lpstr>Презентация PowerPoint</vt:lpstr>
      <vt:lpstr>МИНЕРАЛИЗАЦИЯ КОСТНОЙ ТКАНИ</vt:lpstr>
      <vt:lpstr>МИНЕРАЛИЗАЦИЯ КОСТНОЙ ТКАНИ</vt:lpstr>
      <vt:lpstr>МИНЕРАЛИЗАЦИЯ КОСТНОЙ ТКАНИ</vt:lpstr>
      <vt:lpstr>РЕЗОРБЦИЯ КОСТНОЙ ТКАНИ</vt:lpstr>
      <vt:lpstr>РЕЗОРБЦИЯ КОСТНОЙ ТКАНИ</vt:lpstr>
      <vt:lpstr>РЕМОДЕЛИРОВАНИЕ КОСТНОЙ ТКАНИ</vt:lpstr>
      <vt:lpstr>ЭТАПЫ РЕМОДЕЛИРОВАНИЯ</vt:lpstr>
      <vt:lpstr>РЕГУЛЯЦИЯ ОБМЕНА КОСТНОЙ ТКАНИ</vt:lpstr>
      <vt:lpstr>РЕГУЛЯЦИЯ ОБМЕНА КОСТНОЙ ТКАНИ</vt:lpstr>
      <vt:lpstr>Презентация PowerPoint</vt:lpstr>
      <vt:lpstr>Презентация PowerPoint</vt:lpstr>
      <vt:lpstr>Презентация PowerPoint</vt:lpstr>
      <vt:lpstr>Презентация PowerPoint</vt:lpstr>
      <vt:lpstr>    Состояние костной ткани во время заживления переломов и постановки имплантов    </vt:lpstr>
      <vt:lpstr>Презентация PowerPoint</vt:lpstr>
      <vt:lpstr>  ВЛИЯНИЕ ЧАСТИЧНОГО ОТСУТСТВИЯ ЗУБОВ НА БЕЛКОВЫЙ ОБМЕН КОСТНОЙ ТКАНИ ЧЕЛЮСТЕЙ 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Биохимия кариеса</dc:title>
  <dc:creator>СВЕТУЛЯ</dc:creator>
  <cp:lastModifiedBy>Тыщенко Лариса Ивановна</cp:lastModifiedBy>
  <cp:revision>171</cp:revision>
  <dcterms:created xsi:type="dcterms:W3CDTF">2015-12-20T11:35:50Z</dcterms:created>
  <dcterms:modified xsi:type="dcterms:W3CDTF">2020-03-17T05:56:09Z</dcterms:modified>
</cp:coreProperties>
</file>